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4"/>
  </p:sldMasterIdLst>
  <p:notesMasterIdLst>
    <p:notesMasterId r:id="rId28"/>
  </p:notesMasterIdLst>
  <p:handoutMasterIdLst>
    <p:handoutMasterId r:id="rId29"/>
  </p:handoutMasterIdLst>
  <p:sldIdLst>
    <p:sldId id="256" r:id="rId5"/>
    <p:sldId id="288" r:id="rId6"/>
    <p:sldId id="273" r:id="rId7"/>
    <p:sldId id="281" r:id="rId8"/>
    <p:sldId id="278" r:id="rId9"/>
    <p:sldId id="267" r:id="rId10"/>
    <p:sldId id="289" r:id="rId11"/>
    <p:sldId id="290" r:id="rId12"/>
    <p:sldId id="291" r:id="rId13"/>
    <p:sldId id="292" r:id="rId14"/>
    <p:sldId id="293" r:id="rId15"/>
    <p:sldId id="294" r:id="rId16"/>
    <p:sldId id="295" r:id="rId17"/>
    <p:sldId id="296" r:id="rId18"/>
    <p:sldId id="300" r:id="rId19"/>
    <p:sldId id="301" r:id="rId20"/>
    <p:sldId id="297" r:id="rId21"/>
    <p:sldId id="298" r:id="rId22"/>
    <p:sldId id="285" r:id="rId23"/>
    <p:sldId id="282" r:id="rId24"/>
    <p:sldId id="283" r:id="rId25"/>
    <p:sldId id="284"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E6605C-099C-76F5-38FA-E8E43BE05B5F}" name="Abhijeet Chandra" initials="AC" userId="3c96c2f53f981e8b" providerId="Windows Live"/>
  <p188:author id="{0CF0BDDD-07A0-11C8-5BA0-D22B8191C828}" name="Lopamudra Bera" initials="LB" userId="S::Lopamudra.Bera@in.niit.com::4afe22d6-82bb-4c55-80e2-493fedc832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4" d="100"/>
          <a:sy n="84" d="100"/>
        </p:scale>
        <p:origin x="5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3F2F9D-C5B4-59CE-BE7C-D3B0795C21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FD328B-FFB5-7B38-4E9B-4E971252D1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CDCF66-1D0B-47AE-ABCF-DDBF8CB6C96E}" type="datetimeFigureOut">
              <a:rPr lang="en-US" smtClean="0"/>
              <a:t>7/11/2025</a:t>
            </a:fld>
            <a:endParaRPr lang="en-US"/>
          </a:p>
        </p:txBody>
      </p:sp>
      <p:sp>
        <p:nvSpPr>
          <p:cNvPr id="4" name="Footer Placeholder 3">
            <a:extLst>
              <a:ext uri="{FF2B5EF4-FFF2-40B4-BE49-F238E27FC236}">
                <a16:creationId xmlns:a16="http://schemas.microsoft.com/office/drawing/2014/main" id="{58844BF3-FA17-CE84-7068-A28609D3D9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619B66-9180-AA1C-1A31-65E21D5656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4CAD7F-B6EE-4992-BA11-6288B08FAF2E}" type="slidenum">
              <a:rPr lang="en-US" smtClean="0"/>
              <a:t>‹#›</a:t>
            </a:fld>
            <a:endParaRPr lang="en-US"/>
          </a:p>
        </p:txBody>
      </p:sp>
    </p:spTree>
    <p:extLst>
      <p:ext uri="{BB962C8B-B14F-4D97-AF65-F5344CB8AC3E}">
        <p14:creationId xmlns:p14="http://schemas.microsoft.com/office/powerpoint/2010/main" val="31287897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93026-B3CC-4742-8494-9A5DC4319FF0}"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FF1AC-97C7-4A0C-B568-280BB13F5F19}" type="slidenum">
              <a:rPr lang="en-US" smtClean="0"/>
              <a:t>‹#›</a:t>
            </a:fld>
            <a:endParaRPr lang="en-US"/>
          </a:p>
        </p:txBody>
      </p:sp>
    </p:spTree>
    <p:extLst>
      <p:ext uri="{BB962C8B-B14F-4D97-AF65-F5344CB8AC3E}">
        <p14:creationId xmlns:p14="http://schemas.microsoft.com/office/powerpoint/2010/main" val="30697721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6</a:t>
            </a:fld>
            <a:endParaRPr lang="en-US"/>
          </a:p>
        </p:txBody>
      </p:sp>
    </p:spTree>
    <p:extLst>
      <p:ext uri="{BB962C8B-B14F-4D97-AF65-F5344CB8AC3E}">
        <p14:creationId xmlns:p14="http://schemas.microsoft.com/office/powerpoint/2010/main" val="102898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BE080-6A79-F1BC-7DD8-C8E8C84CA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66725-AF1C-7F7F-32E4-1CD0A8AD7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DF71F-1575-7490-2B78-3499CC8E27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394B9-7932-80F8-DAF4-D1993A86F9FA}"/>
              </a:ext>
            </a:extLst>
          </p:cNvPr>
          <p:cNvSpPr>
            <a:spLocks noGrp="1"/>
          </p:cNvSpPr>
          <p:nvPr>
            <p:ph type="sldNum" sz="quarter" idx="5"/>
          </p:nvPr>
        </p:nvSpPr>
        <p:spPr/>
        <p:txBody>
          <a:bodyPr/>
          <a:lstStyle/>
          <a:p>
            <a:fld id="{FDEFF1AC-97C7-4A0C-B568-280BB13F5F19}" type="slidenum">
              <a:rPr lang="en-US" smtClean="0"/>
              <a:t>15</a:t>
            </a:fld>
            <a:endParaRPr lang="en-US"/>
          </a:p>
        </p:txBody>
      </p:sp>
    </p:spTree>
    <p:extLst>
      <p:ext uri="{BB962C8B-B14F-4D97-AF65-F5344CB8AC3E}">
        <p14:creationId xmlns:p14="http://schemas.microsoft.com/office/powerpoint/2010/main" val="352563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72C7-5906-714F-CE74-AC8B7E4FA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1BEF9-67A3-4DEC-5ADE-2A1313DA9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845AD-0EF5-3E26-56A5-161CDF04FB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D9A890-A4AF-F2F8-45D9-AC0DBC355225}"/>
              </a:ext>
            </a:extLst>
          </p:cNvPr>
          <p:cNvSpPr>
            <a:spLocks noGrp="1"/>
          </p:cNvSpPr>
          <p:nvPr>
            <p:ph type="sldNum" sz="quarter" idx="5"/>
          </p:nvPr>
        </p:nvSpPr>
        <p:spPr/>
        <p:txBody>
          <a:bodyPr/>
          <a:lstStyle/>
          <a:p>
            <a:fld id="{FDEFF1AC-97C7-4A0C-B568-280BB13F5F19}" type="slidenum">
              <a:rPr lang="en-US" smtClean="0"/>
              <a:t>16</a:t>
            </a:fld>
            <a:endParaRPr lang="en-US"/>
          </a:p>
        </p:txBody>
      </p:sp>
    </p:spTree>
    <p:extLst>
      <p:ext uri="{BB962C8B-B14F-4D97-AF65-F5344CB8AC3E}">
        <p14:creationId xmlns:p14="http://schemas.microsoft.com/office/powerpoint/2010/main" val="274973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BD194-EB7F-8291-26D4-F4B746EC3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87B37-CF19-92FE-773C-C94D60F60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53C8E-1588-F7C6-EDBB-CA8BAD579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321C35-184F-A510-DF35-5FF661C5C54E}"/>
              </a:ext>
            </a:extLst>
          </p:cNvPr>
          <p:cNvSpPr>
            <a:spLocks noGrp="1"/>
          </p:cNvSpPr>
          <p:nvPr>
            <p:ph type="sldNum" sz="quarter" idx="5"/>
          </p:nvPr>
        </p:nvSpPr>
        <p:spPr/>
        <p:txBody>
          <a:bodyPr/>
          <a:lstStyle/>
          <a:p>
            <a:fld id="{FDEFF1AC-97C7-4A0C-B568-280BB13F5F19}" type="slidenum">
              <a:rPr lang="en-US" smtClean="0"/>
              <a:t>7</a:t>
            </a:fld>
            <a:endParaRPr lang="en-US"/>
          </a:p>
        </p:txBody>
      </p:sp>
    </p:spTree>
    <p:extLst>
      <p:ext uri="{BB962C8B-B14F-4D97-AF65-F5344CB8AC3E}">
        <p14:creationId xmlns:p14="http://schemas.microsoft.com/office/powerpoint/2010/main" val="328723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4D82-0CE0-CCE8-2CE9-25759F467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AA609-4DBF-1715-05E1-C9927BBA1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5C2D4-2282-6DA6-95AC-DDAEA26769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AB36C7-086F-807E-8CE6-DEB7265E20A8}"/>
              </a:ext>
            </a:extLst>
          </p:cNvPr>
          <p:cNvSpPr>
            <a:spLocks noGrp="1"/>
          </p:cNvSpPr>
          <p:nvPr>
            <p:ph type="sldNum" sz="quarter" idx="5"/>
          </p:nvPr>
        </p:nvSpPr>
        <p:spPr/>
        <p:txBody>
          <a:bodyPr/>
          <a:lstStyle/>
          <a:p>
            <a:fld id="{FDEFF1AC-97C7-4A0C-B568-280BB13F5F19}" type="slidenum">
              <a:rPr lang="en-US" smtClean="0"/>
              <a:t>8</a:t>
            </a:fld>
            <a:endParaRPr lang="en-US"/>
          </a:p>
        </p:txBody>
      </p:sp>
    </p:spTree>
    <p:extLst>
      <p:ext uri="{BB962C8B-B14F-4D97-AF65-F5344CB8AC3E}">
        <p14:creationId xmlns:p14="http://schemas.microsoft.com/office/powerpoint/2010/main" val="267190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96960-561F-90A4-51B3-EAC49495D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D1382-5DF0-5F4E-3B31-1B9924C44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21B61-C5D0-858D-775A-1E91343934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0D3363-0278-4751-3EBA-1966D0184C80}"/>
              </a:ext>
            </a:extLst>
          </p:cNvPr>
          <p:cNvSpPr>
            <a:spLocks noGrp="1"/>
          </p:cNvSpPr>
          <p:nvPr>
            <p:ph type="sldNum" sz="quarter" idx="5"/>
          </p:nvPr>
        </p:nvSpPr>
        <p:spPr/>
        <p:txBody>
          <a:bodyPr/>
          <a:lstStyle/>
          <a:p>
            <a:fld id="{FDEFF1AC-97C7-4A0C-B568-280BB13F5F19}" type="slidenum">
              <a:rPr lang="en-US" smtClean="0"/>
              <a:t>9</a:t>
            </a:fld>
            <a:endParaRPr lang="en-US"/>
          </a:p>
        </p:txBody>
      </p:sp>
    </p:spTree>
    <p:extLst>
      <p:ext uri="{BB962C8B-B14F-4D97-AF65-F5344CB8AC3E}">
        <p14:creationId xmlns:p14="http://schemas.microsoft.com/office/powerpoint/2010/main" val="145055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70CF2-3657-4F7B-1973-CD8F34FF3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EB226-CBC2-6DC1-B09D-ECE4480E6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D4E2B-6C35-5E23-E57F-6EB61718B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A24EA0-A5E8-87AA-489E-CFC45A851D4A}"/>
              </a:ext>
            </a:extLst>
          </p:cNvPr>
          <p:cNvSpPr>
            <a:spLocks noGrp="1"/>
          </p:cNvSpPr>
          <p:nvPr>
            <p:ph type="sldNum" sz="quarter" idx="5"/>
          </p:nvPr>
        </p:nvSpPr>
        <p:spPr/>
        <p:txBody>
          <a:bodyPr/>
          <a:lstStyle/>
          <a:p>
            <a:fld id="{FDEFF1AC-97C7-4A0C-B568-280BB13F5F19}" type="slidenum">
              <a:rPr lang="en-US" smtClean="0"/>
              <a:t>10</a:t>
            </a:fld>
            <a:endParaRPr lang="en-US"/>
          </a:p>
        </p:txBody>
      </p:sp>
    </p:spTree>
    <p:extLst>
      <p:ext uri="{BB962C8B-B14F-4D97-AF65-F5344CB8AC3E}">
        <p14:creationId xmlns:p14="http://schemas.microsoft.com/office/powerpoint/2010/main" val="55277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38454-F8FA-EBA0-E45B-06328B2C8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7A24C-83DC-1C88-441A-C45BF7045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8B04ED-B426-CBBE-FC5E-0807A3962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E83EB9-A581-CEA7-030B-572F6C45E03E}"/>
              </a:ext>
            </a:extLst>
          </p:cNvPr>
          <p:cNvSpPr>
            <a:spLocks noGrp="1"/>
          </p:cNvSpPr>
          <p:nvPr>
            <p:ph type="sldNum" sz="quarter" idx="5"/>
          </p:nvPr>
        </p:nvSpPr>
        <p:spPr/>
        <p:txBody>
          <a:bodyPr/>
          <a:lstStyle/>
          <a:p>
            <a:fld id="{FDEFF1AC-97C7-4A0C-B568-280BB13F5F19}" type="slidenum">
              <a:rPr lang="en-US" smtClean="0"/>
              <a:t>11</a:t>
            </a:fld>
            <a:endParaRPr lang="en-US"/>
          </a:p>
        </p:txBody>
      </p:sp>
    </p:spTree>
    <p:extLst>
      <p:ext uri="{BB962C8B-B14F-4D97-AF65-F5344CB8AC3E}">
        <p14:creationId xmlns:p14="http://schemas.microsoft.com/office/powerpoint/2010/main" val="218845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ED670-22E8-E7ED-0273-111BDB20B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B47BA-ABEB-EF8E-6B60-36BDD2907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7D027-0A1F-40D2-C791-CE70D6C10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99EB95-FD80-11C6-FBE7-605CC26C4A9F}"/>
              </a:ext>
            </a:extLst>
          </p:cNvPr>
          <p:cNvSpPr>
            <a:spLocks noGrp="1"/>
          </p:cNvSpPr>
          <p:nvPr>
            <p:ph type="sldNum" sz="quarter" idx="5"/>
          </p:nvPr>
        </p:nvSpPr>
        <p:spPr/>
        <p:txBody>
          <a:bodyPr/>
          <a:lstStyle/>
          <a:p>
            <a:fld id="{FDEFF1AC-97C7-4A0C-B568-280BB13F5F19}" type="slidenum">
              <a:rPr lang="en-US" smtClean="0"/>
              <a:t>12</a:t>
            </a:fld>
            <a:endParaRPr lang="en-US"/>
          </a:p>
        </p:txBody>
      </p:sp>
    </p:spTree>
    <p:extLst>
      <p:ext uri="{BB962C8B-B14F-4D97-AF65-F5344CB8AC3E}">
        <p14:creationId xmlns:p14="http://schemas.microsoft.com/office/powerpoint/2010/main" val="4203136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D7427-5A55-27D8-ABD2-C71352EFF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AC643-4380-01D4-CDF2-EA6BECDD1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39189-4B1C-1F39-A0B1-1939AD22FB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28498-3F45-6529-2F8C-7AD27CE4FF81}"/>
              </a:ext>
            </a:extLst>
          </p:cNvPr>
          <p:cNvSpPr>
            <a:spLocks noGrp="1"/>
          </p:cNvSpPr>
          <p:nvPr>
            <p:ph type="sldNum" sz="quarter" idx="5"/>
          </p:nvPr>
        </p:nvSpPr>
        <p:spPr/>
        <p:txBody>
          <a:bodyPr/>
          <a:lstStyle/>
          <a:p>
            <a:fld id="{FDEFF1AC-97C7-4A0C-B568-280BB13F5F19}" type="slidenum">
              <a:rPr lang="en-US" smtClean="0"/>
              <a:t>13</a:t>
            </a:fld>
            <a:endParaRPr lang="en-US"/>
          </a:p>
        </p:txBody>
      </p:sp>
    </p:spTree>
    <p:extLst>
      <p:ext uri="{BB962C8B-B14F-4D97-AF65-F5344CB8AC3E}">
        <p14:creationId xmlns:p14="http://schemas.microsoft.com/office/powerpoint/2010/main" val="320368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4360-02D7-C232-0F26-D19252DFB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BFBA1-8C07-AEF4-B4EB-6C5F0130F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41A27-D145-0626-4B11-32C9DFFA23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CFBBA-A5B0-E24D-CBF3-CCDB6E8AE137}"/>
              </a:ext>
            </a:extLst>
          </p:cNvPr>
          <p:cNvSpPr>
            <a:spLocks noGrp="1"/>
          </p:cNvSpPr>
          <p:nvPr>
            <p:ph type="sldNum" sz="quarter" idx="5"/>
          </p:nvPr>
        </p:nvSpPr>
        <p:spPr/>
        <p:txBody>
          <a:bodyPr/>
          <a:lstStyle/>
          <a:p>
            <a:fld id="{FDEFF1AC-97C7-4A0C-B568-280BB13F5F19}" type="slidenum">
              <a:rPr lang="en-US" smtClean="0"/>
              <a:t>14</a:t>
            </a:fld>
            <a:endParaRPr lang="en-US"/>
          </a:p>
        </p:txBody>
      </p:sp>
    </p:spTree>
    <p:extLst>
      <p:ext uri="{BB962C8B-B14F-4D97-AF65-F5344CB8AC3E}">
        <p14:creationId xmlns:p14="http://schemas.microsoft.com/office/powerpoint/2010/main" val="90808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D61AA8-BC96-460B-98CA-929CDACCFA1D}" type="datetime1">
              <a:rPr lang="en-US" smtClean="0"/>
              <a:t>7/11/2025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5700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634A5-1375-42B7-A36D-BA8EC897A2CF}"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304019372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634A5-1375-42B7-A36D-BA8EC897A2CF}"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95202267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634A5-1375-42B7-A36D-BA8EC897A2CF}"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33974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634A5-1375-42B7-A36D-BA8EC897A2CF}"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76056028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6634A5-1375-42B7-A36D-BA8EC897A2CF}" type="datetime1">
              <a:rPr lang="en-US" smtClean="0"/>
              <a:t>7/11/2025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60482868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6634A5-1375-42B7-A36D-BA8EC897A2CF}" type="datetime1">
              <a:rPr lang="en-US" smtClean="0"/>
              <a:t>7/11/2025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10804826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E8AFAD-CD1F-4EE2-B830-49E99933C10D}"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18059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C64F0-0DD7-410E-A1ED-E7AFE825CC88}" type="datetime1">
              <a:rPr lang="en-US" smtClean="0"/>
              <a:t>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770246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FAAD18-1693-401A-81A4-055F194738CD}" type="datetime1">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3026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52D761-1931-49C4-BDC5-6626B2B9DA87}" type="datetime1">
              <a:rPr lang="en-US" smtClean="0"/>
              <a:t>7/11/2025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5227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2274EA-C550-4003-A520-69BF3CBE8C34}"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68472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0D6CD-B059-4215-93DA-98D6F18F4A08}" type="datetime1">
              <a:rPr lang="en-US" smtClean="0"/>
              <a:t>7/11/2025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60025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78FD73-6282-4BB5-ACA1-E89070650E58}" type="datetime1">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0460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8651B-96D9-46CE-B092-0B3A94695359}" type="datetime1">
              <a:rPr lang="en-US" smtClean="0"/>
              <a:t>7/11/2025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091878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72C0-422F-4730-85D0-9BEA9AD9185E}"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50474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093573-61C9-43B5-A7BB-3CEFFCD2CC0A}" type="datetime1">
              <a:rPr lang="en-US" smtClean="0"/>
              <a:t>7/11/2025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73917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E6634A5-1375-42B7-A36D-BA8EC897A2CF}" type="datetime1">
              <a:rPr lang="en-US" smtClean="0"/>
              <a:t>7/11/2025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06089930"/>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s://movie-rating-predictor-n7eg.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17/06/relationships/model3d" Target="../media/model3d3.glb"/></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4.glb"/><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17/06/relationships/model3d" Target="../media/model3d5.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6.glb"/><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17/06/relationships/model3d" Target="../media/model3d7.glb"/></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7/06/relationships/model3d" Target="../media/model3d8.glb"/><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17/06/relationships/model3d" Target="../media/model3d9.glb"/></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7/06/relationships/model3d" Target="../media/model3d10.glb"/><Relationship Id="rId1" Type="http://schemas.openxmlformats.org/officeDocument/2006/relationships/slideLayout" Target="../slideLayouts/slideLayout6.xml"/><Relationship Id="rId5" Type="http://schemas.openxmlformats.org/officeDocument/2006/relationships/image" Target="../media/image44.png"/><Relationship Id="rId4" Type="http://schemas.microsoft.com/office/2017/06/relationships/model3d" Target="../media/model3d1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sv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CB2C-B9F1-1027-472E-D21F96154751}"/>
              </a:ext>
            </a:extLst>
          </p:cNvPr>
          <p:cNvSpPr>
            <a:spLocks noGrp="1"/>
          </p:cNvSpPr>
          <p:nvPr>
            <p:ph type="ctrTitle"/>
          </p:nvPr>
        </p:nvSpPr>
        <p:spPr>
          <a:xfrm>
            <a:off x="146304" y="246888"/>
            <a:ext cx="5824728" cy="2898648"/>
          </a:xfrm>
        </p:spPr>
        <p:txBody>
          <a:bodyPr anchor="ctr">
            <a:normAutofit/>
          </a:bodyPr>
          <a:lstStyle/>
          <a:p>
            <a:pPr algn="l">
              <a:lnSpc>
                <a:spcPct val="90000"/>
              </a:lnSpc>
            </a:pPr>
            <a:r>
              <a:rPr lang="en-US" sz="4000" b="1" dirty="0">
                <a:latin typeface="Arial" panose="020B0604020202020204" pitchFamily="34" charset="0"/>
                <a:cs typeface="Arial" panose="020B0604020202020204" pitchFamily="34" charset="0"/>
              </a:rPr>
              <a:t>Capstone Project</a:t>
            </a:r>
            <a:br>
              <a:rPr lang="en-US" sz="4000" b="1"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MOVIE DATA ANALYSIS</a:t>
            </a:r>
            <a:endParaRPr lang="en-US"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A811F65-13A0-CBA8-8343-BED76633FF3D}"/>
              </a:ext>
            </a:extLst>
          </p:cNvPr>
          <p:cNvSpPr>
            <a:spLocks noGrp="1"/>
          </p:cNvSpPr>
          <p:nvPr>
            <p:ph type="subTitle" idx="1"/>
          </p:nvPr>
        </p:nvSpPr>
        <p:spPr>
          <a:xfrm>
            <a:off x="723458" y="3568935"/>
            <a:ext cx="4662358" cy="2058875"/>
          </a:xfrm>
        </p:spPr>
        <p:txBody>
          <a:bodyPr anchor="b">
            <a:normAutofit/>
          </a:bodyPr>
          <a:lstStyle/>
          <a:p>
            <a:pPr algn="l">
              <a:lnSpc>
                <a:spcPct val="100000"/>
              </a:lnSpc>
            </a:pPr>
            <a:r>
              <a:rPr lang="en-US" sz="2000" b="1" dirty="0">
                <a:latin typeface="Arial" panose="020B0604020202020204" pitchFamily="34" charset="0"/>
                <a:cs typeface="Arial" panose="020B0604020202020204" pitchFamily="34" charset="0"/>
              </a:rPr>
              <a:t>Name: Abhijeet Chandra</a:t>
            </a:r>
          </a:p>
          <a:p>
            <a:pPr algn="l">
              <a:lnSpc>
                <a:spcPct val="100000"/>
              </a:lnSpc>
            </a:pPr>
            <a:r>
              <a:rPr lang="en-US" sz="2000" b="1" dirty="0">
                <a:latin typeface="Arial" panose="020B0604020202020204" pitchFamily="34" charset="0"/>
                <a:cs typeface="Arial" panose="020B0604020202020204" pitchFamily="34" charset="0"/>
              </a:rPr>
              <a:t>Enrolment Number: EN12025086692</a:t>
            </a:r>
          </a:p>
          <a:p>
            <a:pPr algn="l">
              <a:lnSpc>
                <a:spcPct val="100000"/>
              </a:lnSpc>
            </a:pPr>
            <a:r>
              <a:rPr lang="en-US" sz="2000" b="1" dirty="0">
                <a:latin typeface="Arial" panose="020B0604020202020204" pitchFamily="34" charset="0"/>
                <a:cs typeface="Arial" panose="020B0604020202020204" pitchFamily="34" charset="0"/>
              </a:rPr>
              <a:t>Batch Code: DA444S44</a:t>
            </a:r>
          </a:p>
          <a:p>
            <a:pPr algn="l">
              <a:lnSpc>
                <a:spcPct val="100000"/>
              </a:lnSpc>
            </a:pPr>
            <a:r>
              <a:rPr lang="en-US" sz="2000" b="1" dirty="0">
                <a:latin typeface="Arial" panose="020B0604020202020204" pitchFamily="34" charset="0"/>
                <a:cs typeface="Arial" panose="020B0604020202020204" pitchFamily="34" charset="0"/>
              </a:rPr>
              <a:t>Mentor: </a:t>
            </a:r>
            <a:r>
              <a:rPr lang="en-US" b="1" dirty="0" err="1"/>
              <a:t>Sharayoo</a:t>
            </a:r>
            <a:r>
              <a:rPr lang="en-US" b="1" dirty="0"/>
              <a:t> Dixit</a:t>
            </a:r>
            <a:endParaRPr lang="en-US" sz="2000" b="1" i="1"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9011D31-C950-F4B9-D9A7-0451F7161175}"/>
              </a:ext>
            </a:extLst>
          </p:cNvPr>
          <p:cNvSpPr>
            <a:spLocks noGrp="1"/>
          </p:cNvSpPr>
          <p:nvPr>
            <p:ph type="sldNum" sz="quarter" idx="12"/>
          </p:nvPr>
        </p:nvSpPr>
        <p:spPr/>
        <p:txBody>
          <a:bodyPr/>
          <a:lstStyle/>
          <a:p>
            <a:fld id="{B4A918BC-4D43-4B42-B3C0-E7EBE25E6AF0}" type="slidenum">
              <a:rPr lang="en-US" smtClean="0">
                <a:latin typeface="Arial" panose="020B0604020202020204" pitchFamily="34" charset="0"/>
                <a:cs typeface="Arial" panose="020B0604020202020204" pitchFamily="34" charset="0"/>
              </a:rPr>
              <a:t>1</a:t>
            </a:fld>
            <a:endParaRPr lang="en-US" dirty="0">
              <a:latin typeface="Arial" panose="020B0604020202020204" pitchFamily="34" charset="0"/>
              <a:cs typeface="Arial" panose="020B0604020202020204" pitchFamily="34" charset="0"/>
            </a:endParaRPr>
          </a:p>
        </p:txBody>
      </p:sp>
      <p:pic>
        <p:nvPicPr>
          <p:cNvPr id="4" name="Picture 3" descr="A white background with red and grey crosses&#10;&#10;Description automatically generated">
            <a:extLst>
              <a:ext uri="{FF2B5EF4-FFF2-40B4-BE49-F238E27FC236}">
                <a16:creationId xmlns:a16="http://schemas.microsoft.com/office/drawing/2014/main" id="{D3DFE68E-7230-3279-A3AB-C2A8B17CB53D}"/>
              </a:ext>
            </a:extLst>
          </p:cNvPr>
          <p:cNvPicPr>
            <a:picLocks noChangeAspect="1"/>
          </p:cNvPicPr>
          <p:nvPr/>
        </p:nvPicPr>
        <p:blipFill rotWithShape="1">
          <a:blip r:embed="rId2"/>
          <a:srcRect l="30889" r="-2" b="-2"/>
          <a:stretch/>
        </p:blipFill>
        <p:spPr>
          <a:xfrm>
            <a:off x="6096001" y="10"/>
            <a:ext cx="6095999" cy="6857992"/>
          </a:xfrm>
          <a:prstGeom prst="rect">
            <a:avLst/>
          </a:prstGeom>
        </p:spPr>
      </p:pic>
    </p:spTree>
    <p:extLst>
      <p:ext uri="{BB962C8B-B14F-4D97-AF65-F5344CB8AC3E}">
        <p14:creationId xmlns:p14="http://schemas.microsoft.com/office/powerpoint/2010/main" val="299717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AB9A7-CB18-919D-57E5-52B99AD2244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CF62BC9-17A7-9A8C-3E4E-AF4022A2D394}"/>
              </a:ext>
            </a:extLst>
          </p:cNvPr>
          <p:cNvSpPr txBox="1">
            <a:spLocks/>
          </p:cNvSpPr>
          <p:nvPr/>
        </p:nvSpPr>
        <p:spPr>
          <a:xfrm>
            <a:off x="406201" y="96983"/>
            <a:ext cx="11014655"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5:  </a:t>
            </a:r>
            <a:r>
              <a:rPr lang="en-US" sz="3200" b="1" dirty="0">
                <a:latin typeface="Aptos" panose="020B0004020202020204" pitchFamily="34" charset="0"/>
              </a:rPr>
              <a:t>Statistical Analysis</a:t>
            </a:r>
            <a:endParaRPr lang="en-US"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D2B0EA5F-40C7-5320-574B-2D7927622C01}"/>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8DF64E9A-0A78-93B5-92B7-EBB1A4C56B69}"/>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DE68CC59-038E-C497-C191-D90676762D26}"/>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EA49FC37-9E84-20D0-CD7A-B9A67D2CB85C}"/>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04EC3EE7-252F-0C1F-B05E-9C0B4F21654F}"/>
              </a:ext>
            </a:extLst>
          </p:cNvPr>
          <p:cNvSpPr txBox="1"/>
          <p:nvPr/>
        </p:nvSpPr>
        <p:spPr>
          <a:xfrm>
            <a:off x="406201" y="1655064"/>
            <a:ext cx="5299655" cy="954107"/>
          </a:xfrm>
          <a:prstGeom prst="rect">
            <a:avLst/>
          </a:prstGeom>
          <a:noFill/>
        </p:spPr>
        <p:txBody>
          <a:bodyPr wrap="square" rtlCol="0">
            <a:spAutoFit/>
          </a:bodyPr>
          <a:lstStyle/>
          <a:p>
            <a:r>
              <a:rPr lang="en-US" sz="1400" dirty="0">
                <a:solidFill>
                  <a:schemeClr val="bg1"/>
                </a:solidFill>
              </a:rPr>
              <a:t>To apply statistical methods to evaluate movie performance, including estimating average revenue through sampling and assessing the likelihood of high revenue within specific genres like Action</a:t>
            </a:r>
          </a:p>
        </p:txBody>
      </p:sp>
      <p:sp>
        <p:nvSpPr>
          <p:cNvPr id="14" name="TextBox 13">
            <a:extLst>
              <a:ext uri="{FF2B5EF4-FFF2-40B4-BE49-F238E27FC236}">
                <a16:creationId xmlns:a16="http://schemas.microsoft.com/office/drawing/2014/main" id="{7CD4C442-87EA-67B1-DA7C-30C808E20CCE}"/>
              </a:ext>
            </a:extLst>
          </p:cNvPr>
          <p:cNvSpPr txBox="1"/>
          <p:nvPr/>
        </p:nvSpPr>
        <p:spPr>
          <a:xfrm>
            <a:off x="406201" y="2575947"/>
            <a:ext cx="5299655" cy="156966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Find the conditional probability that a movie will have a revenue above $500M given that it belongs to the "Action" genre.</a:t>
            </a:r>
            <a:endParaRPr lang="en-US" sz="1100" dirty="0">
              <a:solidFill>
                <a:schemeClr val="bg1"/>
              </a:solidFill>
            </a:endParaRPr>
          </a:p>
          <a:p>
            <a:pPr marL="285750" indent="-285750">
              <a:buFont typeface="Arial" panose="020B0604020202020204" pitchFamily="34" charset="0"/>
              <a:buChar char="•"/>
            </a:pPr>
            <a:endParaRPr lang="en-US" sz="800" dirty="0">
              <a:solidFill>
                <a:schemeClr val="bg1"/>
              </a:solidFill>
            </a:endParaRPr>
          </a:p>
          <a:p>
            <a:pPr marL="285750" indent="-285750">
              <a:buFont typeface="Arial" panose="020B0604020202020204" pitchFamily="34" charset="0"/>
              <a:buChar char="•"/>
            </a:pPr>
            <a:r>
              <a:rPr lang="en-US" sz="1400" dirty="0">
                <a:solidFill>
                  <a:schemeClr val="bg1"/>
                </a:solidFill>
              </a:rPr>
              <a:t>Estimate the average revenue of movies in the dataset using sampling techniques.</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2A144988-6F0A-50B9-C04B-EC0043F847C0}"/>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A81E3F8-CC01-8260-82EC-4A0B47D213F9}"/>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E2544452-F673-BA4A-F233-8C7F5A13E351}"/>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4D4E5C2-445C-88DB-E381-92812CA5D45E}"/>
              </a:ext>
            </a:extLst>
          </p:cNvPr>
          <p:cNvSpPr txBox="1"/>
          <p:nvPr/>
        </p:nvSpPr>
        <p:spPr>
          <a:xfrm>
            <a:off x="6290958" y="1714603"/>
            <a:ext cx="5494841" cy="1015663"/>
          </a:xfrm>
          <a:prstGeom prst="rect">
            <a:avLst/>
          </a:prstGeom>
          <a:noFill/>
        </p:spPr>
        <p:txBody>
          <a:bodyPr wrap="square" rtlCol="0">
            <a:spAutoFit/>
          </a:bodyPr>
          <a:lstStyle/>
          <a:p>
            <a:r>
              <a:rPr lang="en-US" sz="1400" dirty="0">
                <a:solidFill>
                  <a:schemeClr val="bg1"/>
                </a:solidFill>
              </a:rPr>
              <a:t>To use statistical tests to validate assumptions about movie budgets and audience ratings, including hypothesis testing on average budgets and assessing the normality of vote averages.</a:t>
            </a:r>
          </a:p>
          <a:p>
            <a:endParaRPr lang="en-US" dirty="0"/>
          </a:p>
        </p:txBody>
      </p:sp>
      <p:sp>
        <p:nvSpPr>
          <p:cNvPr id="20" name="TextBox 19">
            <a:extLst>
              <a:ext uri="{FF2B5EF4-FFF2-40B4-BE49-F238E27FC236}">
                <a16:creationId xmlns:a16="http://schemas.microsoft.com/office/drawing/2014/main" id="{B09A02DB-CE79-142C-BD2A-A0D641E9B6CE}"/>
              </a:ext>
            </a:extLst>
          </p:cNvPr>
          <p:cNvSpPr txBox="1"/>
          <p:nvPr/>
        </p:nvSpPr>
        <p:spPr>
          <a:xfrm>
            <a:off x="6354789" y="2437448"/>
            <a:ext cx="5367177" cy="172354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Hypothesis Testing with Z-Test: Test if the average movie budget is significantly different from $100M.</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dirty="0">
                <a:solidFill>
                  <a:schemeClr val="bg1"/>
                </a:solidFill>
              </a:rPr>
              <a:t> </a:t>
            </a:r>
            <a:r>
              <a:rPr lang="en-US" sz="1400" dirty="0">
                <a:solidFill>
                  <a:schemeClr val="bg1"/>
                </a:solidFill>
              </a:rPr>
              <a:t>Normal Distribution and Movie Ratings: Assess if the distribution of movie vote averages follows a normal distribution</a:t>
            </a:r>
            <a:endParaRPr lang="en-US" dirty="0">
              <a:solidFill>
                <a:schemeClr val="bg1"/>
              </a:solidFill>
            </a:endParaRPr>
          </a:p>
          <a:p>
            <a:endParaRPr lang="en-US" dirty="0"/>
          </a:p>
        </p:txBody>
      </p:sp>
      <p:pic>
        <p:nvPicPr>
          <p:cNvPr id="9" name="Picture 8">
            <a:extLst>
              <a:ext uri="{FF2B5EF4-FFF2-40B4-BE49-F238E27FC236}">
                <a16:creationId xmlns:a16="http://schemas.microsoft.com/office/drawing/2014/main" id="{F40C0D24-077A-6170-91C3-892737EF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48" y="3962524"/>
            <a:ext cx="5474208" cy="2654106"/>
          </a:xfrm>
          <a:prstGeom prst="rect">
            <a:avLst/>
          </a:prstGeom>
          <a:ln>
            <a:solidFill>
              <a:schemeClr val="bg1"/>
            </a:solidFill>
          </a:ln>
        </p:spPr>
      </p:pic>
      <p:pic>
        <p:nvPicPr>
          <p:cNvPr id="11" name="Picture 10">
            <a:extLst>
              <a:ext uri="{FF2B5EF4-FFF2-40B4-BE49-F238E27FC236}">
                <a16:creationId xmlns:a16="http://schemas.microsoft.com/office/drawing/2014/main" id="{45F1A22F-0180-5C40-DFAF-BC82BF6D3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958" y="3962524"/>
            <a:ext cx="5604631" cy="2654101"/>
          </a:xfrm>
          <a:prstGeom prst="rect">
            <a:avLst/>
          </a:prstGeom>
          <a:ln>
            <a:solidFill>
              <a:schemeClr val="bg1"/>
            </a:solidFill>
          </a:ln>
        </p:spPr>
      </p:pic>
    </p:spTree>
    <p:extLst>
      <p:ext uri="{BB962C8B-B14F-4D97-AF65-F5344CB8AC3E}">
        <p14:creationId xmlns:p14="http://schemas.microsoft.com/office/powerpoint/2010/main" val="272666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E7C51-D8A0-90E0-3BE6-072AA57EEF3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C31AEB7-E47F-0474-89BB-29D699225AF9}"/>
              </a:ext>
            </a:extLst>
          </p:cNvPr>
          <p:cNvSpPr txBox="1">
            <a:spLocks/>
          </p:cNvSpPr>
          <p:nvPr/>
        </p:nvSpPr>
        <p:spPr>
          <a:xfrm>
            <a:off x="406201" y="96983"/>
            <a:ext cx="11014655" cy="631151"/>
          </a:xfrm>
          <a:prstGeom prst="rect">
            <a:avLst/>
          </a:prstGeom>
        </p:spPr>
        <p:txBody>
          <a:bodyPr>
            <a:normAutofit fontScale="925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6:  </a:t>
            </a:r>
            <a:r>
              <a:rPr lang="en-US" sz="3500" b="1" dirty="0">
                <a:latin typeface="Aptos" panose="020B0004020202020204" pitchFamily="34" charset="0"/>
              </a:rPr>
              <a:t>RELEASE TRENDS &amp; PROFIT INSIGHTS</a:t>
            </a:r>
            <a:endParaRPr lang="en-US" sz="3900"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09E34924-7D65-18FD-334C-5B9C2E8E8700}"/>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3B99CA09-DA3A-6305-9857-B70F869DEF82}"/>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C7B5D08E-773A-DDEC-6DED-DDA9527E1226}"/>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873E85C8-2289-6C2E-535D-FF7CC3BFED33}"/>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890C712B-B2FB-839B-3418-E4309E3BB1C8}"/>
              </a:ext>
            </a:extLst>
          </p:cNvPr>
          <p:cNvSpPr txBox="1"/>
          <p:nvPr/>
        </p:nvSpPr>
        <p:spPr>
          <a:xfrm>
            <a:off x="406201" y="1655064"/>
            <a:ext cx="5299655" cy="738664"/>
          </a:xfrm>
          <a:prstGeom prst="rect">
            <a:avLst/>
          </a:prstGeom>
          <a:noFill/>
        </p:spPr>
        <p:txBody>
          <a:bodyPr wrap="square" rtlCol="0">
            <a:spAutoFit/>
          </a:bodyPr>
          <a:lstStyle/>
          <a:p>
            <a:r>
              <a:rPr lang="en-US" sz="1400" dirty="0">
                <a:solidFill>
                  <a:schemeClr val="bg1"/>
                </a:solidFill>
              </a:rPr>
              <a:t>To analyze yearly movie release patterns and identify the most and least profitable films, offering insights into market trends and performance extremes</a:t>
            </a:r>
            <a:endParaRPr lang="en-US" sz="1400" dirty="0"/>
          </a:p>
        </p:txBody>
      </p:sp>
      <p:sp>
        <p:nvSpPr>
          <p:cNvPr id="14" name="TextBox 13">
            <a:extLst>
              <a:ext uri="{FF2B5EF4-FFF2-40B4-BE49-F238E27FC236}">
                <a16:creationId xmlns:a16="http://schemas.microsoft.com/office/drawing/2014/main" id="{FA84D88D-742A-AB55-F591-67B9D1F1E72E}"/>
              </a:ext>
            </a:extLst>
          </p:cNvPr>
          <p:cNvSpPr txBox="1"/>
          <p:nvPr/>
        </p:nvSpPr>
        <p:spPr>
          <a:xfrm>
            <a:off x="406201" y="2575947"/>
            <a:ext cx="5299655" cy="64633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year has the highest release of movies?</a:t>
            </a:r>
            <a:endParaRPr lang="en-US" sz="1100" dirty="0">
              <a:solidFill>
                <a:schemeClr val="bg1"/>
              </a:solidFill>
            </a:endParaRPr>
          </a:p>
          <a:p>
            <a:pPr marL="285750" indent="-285750">
              <a:buFont typeface="Arial" panose="020B0604020202020204" pitchFamily="34" charset="0"/>
              <a:buChar char="•"/>
            </a:pPr>
            <a:endParaRPr lang="en-US" sz="800" dirty="0">
              <a:solidFill>
                <a:schemeClr val="bg1"/>
              </a:solidFill>
            </a:endParaRPr>
          </a:p>
          <a:p>
            <a:pPr marL="285750" indent="-285750">
              <a:buFont typeface="Arial" panose="020B0604020202020204" pitchFamily="34" charset="0"/>
              <a:buChar char="•"/>
            </a:pPr>
            <a:r>
              <a:rPr lang="en-US" sz="1400" dirty="0">
                <a:solidFill>
                  <a:schemeClr val="bg1"/>
                </a:solidFill>
              </a:rPr>
              <a:t>Which movies have the highest profits?</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F94949B8-5DD7-DF60-3890-6D1EDD67EFF3}"/>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9D19C1D-30AC-E3B3-4F6C-D2771514F75B}"/>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B89C65DD-9104-6A82-ECA6-F3D0A5D8DFE1}"/>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4A280BD-C2B2-18A7-0739-4F1E4835831E}"/>
              </a:ext>
            </a:extLst>
          </p:cNvPr>
          <p:cNvSpPr txBox="1"/>
          <p:nvPr/>
        </p:nvSpPr>
        <p:spPr>
          <a:xfrm>
            <a:off x="6290958" y="1714603"/>
            <a:ext cx="5494841" cy="738664"/>
          </a:xfrm>
          <a:prstGeom prst="rect">
            <a:avLst/>
          </a:prstGeom>
          <a:noFill/>
        </p:spPr>
        <p:txBody>
          <a:bodyPr wrap="square" rtlCol="0">
            <a:spAutoFit/>
          </a:bodyPr>
          <a:lstStyle/>
          <a:p>
            <a:r>
              <a:rPr lang="en-US" sz="1400" dirty="0">
                <a:solidFill>
                  <a:schemeClr val="bg1"/>
                </a:solidFill>
              </a:rPr>
              <a:t>To identify the top-performing movies in terms of budget and revenue, providing insights into high-investment and high-earning productions</a:t>
            </a:r>
            <a:endParaRPr lang="en-US" dirty="0"/>
          </a:p>
        </p:txBody>
      </p:sp>
      <p:sp>
        <p:nvSpPr>
          <p:cNvPr id="20" name="TextBox 19">
            <a:extLst>
              <a:ext uri="{FF2B5EF4-FFF2-40B4-BE49-F238E27FC236}">
                <a16:creationId xmlns:a16="http://schemas.microsoft.com/office/drawing/2014/main" id="{5D486EC1-B245-F20C-DA50-CA5CE592FE15}"/>
              </a:ext>
            </a:extLst>
          </p:cNvPr>
          <p:cNvSpPr txBox="1"/>
          <p:nvPr/>
        </p:nvSpPr>
        <p:spPr>
          <a:xfrm>
            <a:off x="6354789" y="2437448"/>
            <a:ext cx="536717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movies have the highest budget?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Which movies have the highest revenue? </a:t>
            </a:r>
          </a:p>
        </p:txBody>
      </p:sp>
      <p:pic>
        <p:nvPicPr>
          <p:cNvPr id="9" name="Picture 8">
            <a:extLst>
              <a:ext uri="{FF2B5EF4-FFF2-40B4-BE49-F238E27FC236}">
                <a16:creationId xmlns:a16="http://schemas.microsoft.com/office/drawing/2014/main" id="{1314FBA3-F2EF-DEF7-47D0-0858806ED49B}"/>
              </a:ext>
            </a:extLst>
          </p:cNvPr>
          <p:cNvPicPr>
            <a:picLocks noChangeAspect="1"/>
          </p:cNvPicPr>
          <p:nvPr/>
        </p:nvPicPr>
        <p:blipFill>
          <a:blip r:embed="rId3">
            <a:extLst>
              <a:ext uri="{28A0092B-C50C-407E-A947-70E740481C1C}">
                <a14:useLocalDpi xmlns:a14="http://schemas.microsoft.com/office/drawing/2010/main" val="0"/>
              </a:ext>
            </a:extLst>
          </a:blip>
          <a:srcRect t="787" r="3730" b="7250"/>
          <a:stretch>
            <a:fillRect/>
          </a:stretch>
        </p:blipFill>
        <p:spPr>
          <a:xfrm>
            <a:off x="231648" y="3493008"/>
            <a:ext cx="5494840" cy="3098019"/>
          </a:xfrm>
          <a:prstGeom prst="rect">
            <a:avLst/>
          </a:prstGeom>
          <a:ln>
            <a:solidFill>
              <a:schemeClr val="bg1"/>
            </a:solidFill>
          </a:ln>
        </p:spPr>
      </p:pic>
      <p:pic>
        <p:nvPicPr>
          <p:cNvPr id="13" name="Picture 12">
            <a:extLst>
              <a:ext uri="{FF2B5EF4-FFF2-40B4-BE49-F238E27FC236}">
                <a16:creationId xmlns:a16="http://schemas.microsoft.com/office/drawing/2014/main" id="{B22B6FAE-D0DB-0B6E-3C46-0A41EDAD5499}"/>
              </a:ext>
            </a:extLst>
          </p:cNvPr>
          <p:cNvPicPr>
            <a:picLocks noChangeAspect="1"/>
          </p:cNvPicPr>
          <p:nvPr/>
        </p:nvPicPr>
        <p:blipFill>
          <a:blip r:embed="rId4">
            <a:extLst>
              <a:ext uri="{28A0092B-C50C-407E-A947-70E740481C1C}">
                <a14:useLocalDpi xmlns:a14="http://schemas.microsoft.com/office/drawing/2010/main" val="0"/>
              </a:ext>
            </a:extLst>
          </a:blip>
          <a:srcRect l="22200" t="-1" r="27550" b="16866"/>
          <a:stretch>
            <a:fillRect/>
          </a:stretch>
        </p:blipFill>
        <p:spPr>
          <a:xfrm>
            <a:off x="6382686" y="3429000"/>
            <a:ext cx="5367178" cy="3162213"/>
          </a:xfrm>
          <a:prstGeom prst="rect">
            <a:avLst/>
          </a:prstGeom>
          <a:ln>
            <a:solidFill>
              <a:schemeClr val="bg1"/>
            </a:solidFill>
          </a:ln>
        </p:spPr>
      </p:pic>
    </p:spTree>
    <p:extLst>
      <p:ext uri="{BB962C8B-B14F-4D97-AF65-F5344CB8AC3E}">
        <p14:creationId xmlns:p14="http://schemas.microsoft.com/office/powerpoint/2010/main" val="750391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678DD-F734-0EC9-CB96-8BE351646DF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D66DAE9-4BA2-FF17-A982-07ACB2A36F82}"/>
              </a:ext>
            </a:extLst>
          </p:cNvPr>
          <p:cNvSpPr txBox="1">
            <a:spLocks/>
          </p:cNvSpPr>
          <p:nvPr/>
        </p:nvSpPr>
        <p:spPr>
          <a:xfrm>
            <a:off x="406201" y="96983"/>
            <a:ext cx="11554151" cy="768633"/>
          </a:xfrm>
          <a:prstGeom prst="rect">
            <a:avLst/>
          </a:prstGeom>
        </p:spPr>
        <p:txBody>
          <a:bodyPr>
            <a:normAutofit fontScale="77500" lnSpcReduction="2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7:  </a:t>
            </a:r>
            <a:r>
              <a:rPr lang="en-US" sz="3100" b="1" dirty="0">
                <a:latin typeface="Aptos" panose="020B0004020202020204" pitchFamily="34" charset="0"/>
              </a:rPr>
              <a:t>Profitability and Runtime Analysis in Global Movie Industry</a:t>
            </a:r>
            <a:endParaRPr lang="en-US" sz="3900"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C732A2E0-D29B-A766-D710-7CF568C15222}"/>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613E7C0C-747B-46BA-2C3C-682CF9366586}"/>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61F62040-8B19-6F96-F2F3-539504B1AB95}"/>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389DCD2D-E035-13A0-2C65-7655BF64D526}"/>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6D657882-D07E-FA29-850B-33F966C184F8}"/>
              </a:ext>
            </a:extLst>
          </p:cNvPr>
          <p:cNvSpPr txBox="1"/>
          <p:nvPr/>
        </p:nvSpPr>
        <p:spPr>
          <a:xfrm>
            <a:off x="406201" y="1655064"/>
            <a:ext cx="5299655" cy="738664"/>
          </a:xfrm>
          <a:prstGeom prst="rect">
            <a:avLst/>
          </a:prstGeom>
          <a:noFill/>
        </p:spPr>
        <p:txBody>
          <a:bodyPr wrap="square" rtlCol="0">
            <a:spAutoFit/>
          </a:bodyPr>
          <a:lstStyle/>
          <a:p>
            <a:r>
              <a:rPr lang="en-US" sz="1400" dirty="0">
                <a:solidFill>
                  <a:schemeClr val="bg1"/>
                </a:solidFill>
              </a:rPr>
              <a:t>To explore how runtime and release timing impact movie profitability by identifying the longest films and analyzing which months yield the highest average profit.</a:t>
            </a:r>
          </a:p>
        </p:txBody>
      </p:sp>
      <p:sp>
        <p:nvSpPr>
          <p:cNvPr id="14" name="TextBox 13">
            <a:extLst>
              <a:ext uri="{FF2B5EF4-FFF2-40B4-BE49-F238E27FC236}">
                <a16:creationId xmlns:a16="http://schemas.microsoft.com/office/drawing/2014/main" id="{C0A7A52B-D37F-AD97-4866-4E7AB88D9F16}"/>
              </a:ext>
            </a:extLst>
          </p:cNvPr>
          <p:cNvSpPr txBox="1"/>
          <p:nvPr/>
        </p:nvSpPr>
        <p:spPr>
          <a:xfrm>
            <a:off x="406201" y="2575947"/>
            <a:ext cx="5299655" cy="86177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Find the movies with the longest runtime.</a:t>
            </a:r>
          </a:p>
          <a:p>
            <a:pPr marL="285750" indent="-285750">
              <a:buFont typeface="Arial" panose="020B0604020202020204" pitchFamily="34" charset="0"/>
              <a:buChar char="•"/>
            </a:pPr>
            <a:endParaRPr lang="en-US" sz="800" dirty="0">
              <a:solidFill>
                <a:schemeClr val="bg1"/>
              </a:solidFill>
            </a:endParaRPr>
          </a:p>
          <a:p>
            <a:pPr marL="285750" indent="-285750">
              <a:buFont typeface="Arial" panose="020B0604020202020204" pitchFamily="34" charset="0"/>
              <a:buChar char="•"/>
            </a:pPr>
            <a:r>
              <a:rPr lang="en-US" sz="1400" dirty="0">
                <a:solidFill>
                  <a:schemeClr val="bg1"/>
                </a:solidFill>
              </a:rPr>
              <a:t>Which month provides a high rate of profit (on average) made a business objective </a:t>
            </a:r>
          </a:p>
        </p:txBody>
      </p:sp>
      <p:cxnSp>
        <p:nvCxnSpPr>
          <p:cNvPr id="16" name="Straight Arrow Connector 15">
            <a:extLst>
              <a:ext uri="{FF2B5EF4-FFF2-40B4-BE49-F238E27FC236}">
                <a16:creationId xmlns:a16="http://schemas.microsoft.com/office/drawing/2014/main" id="{8A500F35-713C-7B7B-1BF5-950B4485FFFE}"/>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AC46AB1-7A56-E57D-DF67-D006AD52C6AF}"/>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39003C32-96DB-2366-D240-AC6C20DA9917}"/>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3092A1E-7BFF-4F43-799D-6A246DF0C58A}"/>
              </a:ext>
            </a:extLst>
          </p:cNvPr>
          <p:cNvSpPr txBox="1"/>
          <p:nvPr/>
        </p:nvSpPr>
        <p:spPr>
          <a:xfrm>
            <a:off x="6290958" y="1714603"/>
            <a:ext cx="5494841" cy="738664"/>
          </a:xfrm>
          <a:prstGeom prst="rect">
            <a:avLst/>
          </a:prstGeom>
          <a:noFill/>
        </p:spPr>
        <p:txBody>
          <a:bodyPr wrap="square" rtlCol="0">
            <a:spAutoFit/>
          </a:bodyPr>
          <a:lstStyle/>
          <a:p>
            <a:r>
              <a:rPr lang="en-US" sz="1400" dirty="0">
                <a:solidFill>
                  <a:schemeClr val="bg1"/>
                </a:solidFill>
              </a:rPr>
              <a:t>To analyze the relationship between movie budgets and profits, and to identify global profit contributions by country, highlighting the top and bottom-performing regions</a:t>
            </a:r>
            <a:endParaRPr lang="en-US" sz="1400" dirty="0"/>
          </a:p>
        </p:txBody>
      </p:sp>
      <p:sp>
        <p:nvSpPr>
          <p:cNvPr id="20" name="TextBox 19">
            <a:extLst>
              <a:ext uri="{FF2B5EF4-FFF2-40B4-BE49-F238E27FC236}">
                <a16:creationId xmlns:a16="http://schemas.microsoft.com/office/drawing/2014/main" id="{50D53877-9EE6-EFA4-57C8-3CA9B2A4D173}"/>
              </a:ext>
            </a:extLst>
          </p:cNvPr>
          <p:cNvSpPr txBox="1"/>
          <p:nvPr/>
        </p:nvSpPr>
        <p:spPr>
          <a:xfrm>
            <a:off x="6354789" y="2437448"/>
            <a:ext cx="536717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What is the relationship between a movie's budget and its profit?</a:t>
            </a:r>
          </a:p>
          <a:p>
            <a:pPr marL="285750" indent="-285750">
              <a:buFont typeface="Arial" panose="020B0604020202020204" pitchFamily="34" charset="0"/>
              <a:buChar char="•"/>
            </a:pPr>
            <a:r>
              <a:rPr lang="en-US" sz="1400" dirty="0">
                <a:solidFill>
                  <a:schemeClr val="bg1"/>
                </a:solidFill>
              </a:rPr>
              <a:t>Which countries contribute the most and least to movie profits globally?</a:t>
            </a:r>
          </a:p>
        </p:txBody>
      </p:sp>
      <p:pic>
        <p:nvPicPr>
          <p:cNvPr id="12" name="Picture 11">
            <a:extLst>
              <a:ext uri="{FF2B5EF4-FFF2-40B4-BE49-F238E27FC236}">
                <a16:creationId xmlns:a16="http://schemas.microsoft.com/office/drawing/2014/main" id="{2197E8D3-BA44-F144-C00A-0CF32A095A60}"/>
              </a:ext>
            </a:extLst>
          </p:cNvPr>
          <p:cNvPicPr>
            <a:picLocks noChangeAspect="1"/>
          </p:cNvPicPr>
          <p:nvPr/>
        </p:nvPicPr>
        <p:blipFill>
          <a:blip r:embed="rId3">
            <a:extLst>
              <a:ext uri="{28A0092B-C50C-407E-A947-70E740481C1C}">
                <a14:useLocalDpi xmlns:a14="http://schemas.microsoft.com/office/drawing/2010/main" val="0"/>
              </a:ext>
            </a:extLst>
          </a:blip>
          <a:srcRect r="9775" b="11248"/>
          <a:stretch>
            <a:fillRect/>
          </a:stretch>
        </p:blipFill>
        <p:spPr>
          <a:xfrm>
            <a:off x="231648" y="3557976"/>
            <a:ext cx="5556504" cy="3053133"/>
          </a:xfrm>
          <a:prstGeom prst="rect">
            <a:avLst/>
          </a:prstGeom>
          <a:ln>
            <a:solidFill>
              <a:schemeClr val="bg1"/>
            </a:solidFill>
          </a:ln>
        </p:spPr>
      </p:pic>
      <p:pic>
        <p:nvPicPr>
          <p:cNvPr id="15" name="Picture 14">
            <a:extLst>
              <a:ext uri="{FF2B5EF4-FFF2-40B4-BE49-F238E27FC236}">
                <a16:creationId xmlns:a16="http://schemas.microsoft.com/office/drawing/2014/main" id="{3C551C45-B26D-4EBA-C05F-7BE5069BB685}"/>
              </a:ext>
            </a:extLst>
          </p:cNvPr>
          <p:cNvPicPr>
            <a:picLocks noChangeAspect="1"/>
          </p:cNvPicPr>
          <p:nvPr/>
        </p:nvPicPr>
        <p:blipFill>
          <a:blip r:embed="rId4">
            <a:extLst>
              <a:ext uri="{28A0092B-C50C-407E-A947-70E740481C1C}">
                <a14:useLocalDpi xmlns:a14="http://schemas.microsoft.com/office/drawing/2010/main" val="0"/>
              </a:ext>
            </a:extLst>
          </a:blip>
          <a:srcRect l="1" r="9979" b="10725"/>
          <a:stretch>
            <a:fillRect/>
          </a:stretch>
        </p:blipFill>
        <p:spPr>
          <a:xfrm>
            <a:off x="6217065" y="3557980"/>
            <a:ext cx="5596631" cy="3053129"/>
          </a:xfrm>
          <a:prstGeom prst="rect">
            <a:avLst/>
          </a:prstGeom>
          <a:ln>
            <a:solidFill>
              <a:schemeClr val="bg1"/>
            </a:solidFill>
          </a:ln>
        </p:spPr>
      </p:pic>
    </p:spTree>
    <p:extLst>
      <p:ext uri="{BB962C8B-B14F-4D97-AF65-F5344CB8AC3E}">
        <p14:creationId xmlns:p14="http://schemas.microsoft.com/office/powerpoint/2010/main" val="92470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1A093-8438-1AE2-44FA-4E99C150B06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4F219D0-71D5-EAF3-BC4C-D430D392CBE1}"/>
              </a:ext>
            </a:extLst>
          </p:cNvPr>
          <p:cNvSpPr txBox="1">
            <a:spLocks/>
          </p:cNvSpPr>
          <p:nvPr/>
        </p:nvSpPr>
        <p:spPr>
          <a:xfrm>
            <a:off x="406201" y="96983"/>
            <a:ext cx="11554151" cy="768633"/>
          </a:xfrm>
          <a:prstGeom prst="rect">
            <a:avLst/>
          </a:prstGeom>
        </p:spPr>
        <p:txBody>
          <a:bodyPr>
            <a:normAutofit fontScale="850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8</a:t>
            </a:r>
            <a:r>
              <a:rPr lang="en-US" sz="2600" b="1" dirty="0">
                <a:latin typeface="Aptos" panose="020B0004020202020204" pitchFamily="34" charset="0"/>
              </a:rPr>
              <a:t>: Country, Language, Budget, and Genre Insights in Movie Success</a:t>
            </a:r>
            <a:endParaRPr lang="en-US" sz="3900"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9C3E1C8A-6FA9-8681-3F61-AE1BA0B53207}"/>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714044FC-4582-F64B-F5D6-6E8451572D2A}"/>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DD387672-C498-3482-3078-78803B1450FF}"/>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1D4918BE-8543-72CA-5BBE-BDAB2F80D23D}"/>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7C49201A-DF0D-C1A4-E08F-69AB8F58CF5E}"/>
              </a:ext>
            </a:extLst>
          </p:cNvPr>
          <p:cNvSpPr txBox="1"/>
          <p:nvPr/>
        </p:nvSpPr>
        <p:spPr>
          <a:xfrm>
            <a:off x="406201" y="1655064"/>
            <a:ext cx="5299655" cy="738664"/>
          </a:xfrm>
          <a:prstGeom prst="rect">
            <a:avLst/>
          </a:prstGeom>
          <a:noFill/>
        </p:spPr>
        <p:txBody>
          <a:bodyPr wrap="square" rtlCol="0">
            <a:spAutoFit/>
          </a:bodyPr>
          <a:lstStyle/>
          <a:p>
            <a:r>
              <a:rPr lang="en-US" sz="1400" dirty="0">
                <a:solidFill>
                  <a:schemeClr val="bg1"/>
                </a:solidFill>
              </a:rPr>
              <a:t>To identify countries producing the highest-rated movies and determine which films (by ID) have the highest average budgets and profits</a:t>
            </a:r>
          </a:p>
        </p:txBody>
      </p:sp>
      <p:sp>
        <p:nvSpPr>
          <p:cNvPr id="14" name="TextBox 13">
            <a:extLst>
              <a:ext uri="{FF2B5EF4-FFF2-40B4-BE49-F238E27FC236}">
                <a16:creationId xmlns:a16="http://schemas.microsoft.com/office/drawing/2014/main" id="{9D4DEE63-9F0D-7ABE-5FCD-5129C6E27C22}"/>
              </a:ext>
            </a:extLst>
          </p:cNvPr>
          <p:cNvSpPr txBox="1"/>
          <p:nvPr/>
        </p:nvSpPr>
        <p:spPr>
          <a:xfrm>
            <a:off x="406201" y="2575947"/>
            <a:ext cx="529965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countries produced the highest-rated movies based on audience vote averages?</a:t>
            </a:r>
            <a:endParaRPr lang="en-US" sz="800" dirty="0">
              <a:solidFill>
                <a:schemeClr val="bg1"/>
              </a:solidFill>
            </a:endParaRPr>
          </a:p>
          <a:p>
            <a:pPr marL="285750" indent="-285750">
              <a:buFont typeface="Arial" panose="020B0604020202020204" pitchFamily="34" charset="0"/>
              <a:buChar char="•"/>
            </a:pPr>
            <a:r>
              <a:rPr lang="en-US" sz="1400" dirty="0">
                <a:solidFill>
                  <a:schemeClr val="bg1"/>
                </a:solidFill>
              </a:rPr>
              <a:t>Which movies (by ID) have the highest average budgets and profits?</a:t>
            </a:r>
          </a:p>
        </p:txBody>
      </p:sp>
      <p:cxnSp>
        <p:nvCxnSpPr>
          <p:cNvPr id="16" name="Straight Arrow Connector 15">
            <a:extLst>
              <a:ext uri="{FF2B5EF4-FFF2-40B4-BE49-F238E27FC236}">
                <a16:creationId xmlns:a16="http://schemas.microsoft.com/office/drawing/2014/main" id="{F352B1EE-9BD6-E757-2AF9-64CED0FF43A4}"/>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5E85669-B5AC-C240-2F72-583A9771A3E7}"/>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BE540B7C-EE4C-9633-BCE2-9C16BD41052A}"/>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01230A6-FD6C-9B10-5944-4F2F7B963D5F}"/>
              </a:ext>
            </a:extLst>
          </p:cNvPr>
          <p:cNvSpPr txBox="1"/>
          <p:nvPr/>
        </p:nvSpPr>
        <p:spPr>
          <a:xfrm>
            <a:off x="6290958" y="1714603"/>
            <a:ext cx="5494841" cy="738664"/>
          </a:xfrm>
          <a:prstGeom prst="rect">
            <a:avLst/>
          </a:prstGeom>
          <a:noFill/>
        </p:spPr>
        <p:txBody>
          <a:bodyPr wrap="square" rtlCol="0">
            <a:spAutoFit/>
          </a:bodyPr>
          <a:lstStyle/>
          <a:p>
            <a:r>
              <a:rPr lang="en-US" sz="1400" dirty="0">
                <a:solidFill>
                  <a:schemeClr val="bg1"/>
                </a:solidFill>
              </a:rPr>
              <a:t>To evaluate profit performance across original languages and identify the most frequently released movie genres in the dataset.</a:t>
            </a:r>
          </a:p>
        </p:txBody>
      </p:sp>
      <p:sp>
        <p:nvSpPr>
          <p:cNvPr id="20" name="TextBox 19">
            <a:extLst>
              <a:ext uri="{FF2B5EF4-FFF2-40B4-BE49-F238E27FC236}">
                <a16:creationId xmlns:a16="http://schemas.microsoft.com/office/drawing/2014/main" id="{A10FFB6A-8F13-98FF-D69F-1AD4BDA5A026}"/>
              </a:ext>
            </a:extLst>
          </p:cNvPr>
          <p:cNvSpPr txBox="1"/>
          <p:nvPr/>
        </p:nvSpPr>
        <p:spPr>
          <a:xfrm>
            <a:off x="6354789" y="2437448"/>
            <a:ext cx="536717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original language movies generate the highest and lowest profits?</a:t>
            </a:r>
          </a:p>
          <a:p>
            <a:pPr marL="285750" indent="-285750">
              <a:buFont typeface="Arial" panose="020B0604020202020204" pitchFamily="34" charset="0"/>
              <a:buChar char="•"/>
            </a:pPr>
            <a:r>
              <a:rPr lang="en-US" sz="1400" dirty="0">
                <a:solidFill>
                  <a:schemeClr val="bg1"/>
                </a:solidFill>
              </a:rPr>
              <a:t>Which genres have the highest release of movies? made a business objective?</a:t>
            </a:r>
          </a:p>
        </p:txBody>
      </p:sp>
      <p:pic>
        <p:nvPicPr>
          <p:cNvPr id="9" name="Picture 8">
            <a:extLst>
              <a:ext uri="{FF2B5EF4-FFF2-40B4-BE49-F238E27FC236}">
                <a16:creationId xmlns:a16="http://schemas.microsoft.com/office/drawing/2014/main" id="{7A634F22-3F45-4AC6-6429-15559EFA4775}"/>
              </a:ext>
            </a:extLst>
          </p:cNvPr>
          <p:cNvPicPr>
            <a:picLocks noChangeAspect="1"/>
          </p:cNvPicPr>
          <p:nvPr/>
        </p:nvPicPr>
        <p:blipFill>
          <a:blip r:embed="rId3">
            <a:extLst>
              <a:ext uri="{28A0092B-C50C-407E-A947-70E740481C1C}">
                <a14:useLocalDpi xmlns:a14="http://schemas.microsoft.com/office/drawing/2010/main" val="0"/>
              </a:ext>
            </a:extLst>
          </a:blip>
          <a:srcRect r="11950" b="10378"/>
          <a:stretch>
            <a:fillRect/>
          </a:stretch>
        </p:blipFill>
        <p:spPr>
          <a:xfrm>
            <a:off x="211015" y="3530054"/>
            <a:ext cx="5577137" cy="3044777"/>
          </a:xfrm>
          <a:prstGeom prst="rect">
            <a:avLst/>
          </a:prstGeom>
          <a:ln>
            <a:solidFill>
              <a:schemeClr val="bg1"/>
            </a:solidFill>
          </a:ln>
        </p:spPr>
      </p:pic>
      <p:pic>
        <p:nvPicPr>
          <p:cNvPr id="13" name="Picture 12">
            <a:extLst>
              <a:ext uri="{FF2B5EF4-FFF2-40B4-BE49-F238E27FC236}">
                <a16:creationId xmlns:a16="http://schemas.microsoft.com/office/drawing/2014/main" id="{998E1C04-6472-917C-11D2-0CD85860FAED}"/>
              </a:ext>
            </a:extLst>
          </p:cNvPr>
          <p:cNvPicPr>
            <a:picLocks noChangeAspect="1"/>
          </p:cNvPicPr>
          <p:nvPr/>
        </p:nvPicPr>
        <p:blipFill>
          <a:blip r:embed="rId4">
            <a:extLst>
              <a:ext uri="{28A0092B-C50C-407E-A947-70E740481C1C}">
                <a14:useLocalDpi xmlns:a14="http://schemas.microsoft.com/office/drawing/2010/main" val="0"/>
              </a:ext>
            </a:extLst>
          </a:blip>
          <a:srcRect b="8136"/>
          <a:stretch>
            <a:fillRect/>
          </a:stretch>
        </p:blipFill>
        <p:spPr>
          <a:xfrm>
            <a:off x="6229294" y="3530053"/>
            <a:ext cx="5657905" cy="3044777"/>
          </a:xfrm>
          <a:prstGeom prst="rect">
            <a:avLst/>
          </a:prstGeom>
          <a:ln>
            <a:solidFill>
              <a:schemeClr val="bg1"/>
            </a:solidFill>
          </a:ln>
        </p:spPr>
      </p:pic>
    </p:spTree>
    <p:extLst>
      <p:ext uri="{BB962C8B-B14F-4D97-AF65-F5344CB8AC3E}">
        <p14:creationId xmlns:p14="http://schemas.microsoft.com/office/powerpoint/2010/main" val="376417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9296-19F9-5D38-711A-66201E2BACA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DE688C7-7E36-F407-735F-F662C659DC1B}"/>
              </a:ext>
            </a:extLst>
          </p:cNvPr>
          <p:cNvSpPr txBox="1">
            <a:spLocks/>
          </p:cNvSpPr>
          <p:nvPr/>
        </p:nvSpPr>
        <p:spPr>
          <a:xfrm>
            <a:off x="406201" y="96983"/>
            <a:ext cx="11554151" cy="553191"/>
          </a:xfrm>
          <a:prstGeom prst="rect">
            <a:avLst/>
          </a:prstGeom>
        </p:spPr>
        <p:txBody>
          <a:bodyPr>
            <a:normAutofit fontScale="850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9</a:t>
            </a:r>
            <a:r>
              <a:rPr lang="en-US" sz="2600" b="1" dirty="0">
                <a:latin typeface="Aptos" panose="020B0004020202020204" pitchFamily="34" charset="0"/>
              </a:rPr>
              <a:t>: </a:t>
            </a:r>
            <a:r>
              <a:rPr lang="en-US" sz="2400" b="1" dirty="0">
                <a:latin typeface="Aptos" panose="020B0004020202020204" pitchFamily="34" charset="0"/>
              </a:rPr>
              <a:t>Understanding Movie Success Through Direction, Profitability, Release</a:t>
            </a:r>
            <a:endParaRPr lang="en-US" sz="3900"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0504B553-1F0C-8514-1F09-A741B501D36E}"/>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EDED1429-775E-B66A-ADAD-FA36F41F38DB}"/>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A9CD5872-0539-04F0-D2F0-219EF58FD293}"/>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5EE4757C-5261-3DFC-7DC4-185061CF4910}"/>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89DD6E32-1235-9376-10DA-EFE832EEAE55}"/>
              </a:ext>
            </a:extLst>
          </p:cNvPr>
          <p:cNvSpPr txBox="1"/>
          <p:nvPr/>
        </p:nvSpPr>
        <p:spPr>
          <a:xfrm>
            <a:off x="406201" y="1655064"/>
            <a:ext cx="5299655" cy="954107"/>
          </a:xfrm>
          <a:prstGeom prst="rect">
            <a:avLst/>
          </a:prstGeom>
          <a:noFill/>
        </p:spPr>
        <p:txBody>
          <a:bodyPr wrap="square" rtlCol="0">
            <a:spAutoFit/>
          </a:bodyPr>
          <a:lstStyle/>
          <a:p>
            <a:r>
              <a:rPr lang="en-US" sz="1400" dirty="0">
                <a:solidFill>
                  <a:schemeClr val="bg1"/>
                </a:solidFill>
              </a:rPr>
              <a:t>To identify top-performing directors based on audience ratings (vote average) and to analyze the overall distribution of movie profits to understand profitability trends across different profit ranges.</a:t>
            </a:r>
          </a:p>
        </p:txBody>
      </p:sp>
      <p:sp>
        <p:nvSpPr>
          <p:cNvPr id="14" name="TextBox 13">
            <a:extLst>
              <a:ext uri="{FF2B5EF4-FFF2-40B4-BE49-F238E27FC236}">
                <a16:creationId xmlns:a16="http://schemas.microsoft.com/office/drawing/2014/main" id="{24E5C957-3BA1-9AF7-15B3-8DD6C55720E6}"/>
              </a:ext>
            </a:extLst>
          </p:cNvPr>
          <p:cNvSpPr txBox="1"/>
          <p:nvPr/>
        </p:nvSpPr>
        <p:spPr>
          <a:xfrm>
            <a:off x="406201" y="2575947"/>
            <a:ext cx="5299655" cy="144655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List the Top 10 Directors whose movies have the highest vote_average.</a:t>
            </a:r>
          </a:p>
          <a:p>
            <a:pPr marL="285750" indent="-285750">
              <a:buFont typeface="Arial" panose="020B0604020202020204" pitchFamily="34" charset="0"/>
              <a:buChar char="•"/>
            </a:pPr>
            <a:r>
              <a:rPr lang="en-US" sz="1400" dirty="0">
                <a:solidFill>
                  <a:schemeClr val="bg1"/>
                </a:solidFill>
              </a:rPr>
              <a:t> </a:t>
            </a:r>
            <a:r>
              <a:rPr lang="en-US" sz="1200" dirty="0">
                <a:solidFill>
                  <a:schemeClr val="bg1"/>
                </a:solidFill>
              </a:rPr>
              <a:t>What is the distribution of movie profits, and how many movies fall within each profit range?</a:t>
            </a:r>
            <a:endParaRPr lang="en-US" sz="1050" dirty="0">
              <a:solidFill>
                <a:schemeClr val="bg1"/>
              </a:solidFill>
            </a:endParaRPr>
          </a:p>
          <a:p>
            <a:br>
              <a:rPr lang="en-US" b="1" dirty="0"/>
            </a:br>
            <a:endParaRPr lang="en-US" sz="1400" dirty="0">
              <a:solidFill>
                <a:schemeClr val="bg1"/>
              </a:solidFill>
            </a:endParaRPr>
          </a:p>
        </p:txBody>
      </p:sp>
      <p:cxnSp>
        <p:nvCxnSpPr>
          <p:cNvPr id="16" name="Straight Arrow Connector 15">
            <a:extLst>
              <a:ext uri="{FF2B5EF4-FFF2-40B4-BE49-F238E27FC236}">
                <a16:creationId xmlns:a16="http://schemas.microsoft.com/office/drawing/2014/main" id="{E3AA970B-DC6D-F290-240F-FCC24FF37F9A}"/>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257268C-5E7E-B2D3-8CE6-6CD8945D5D28}"/>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624D71F2-B115-DB07-D1A7-4DB8FA2C21B4}"/>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543BEAF-EFC5-D4C6-D73D-8CE8EBA4CF69}"/>
              </a:ext>
            </a:extLst>
          </p:cNvPr>
          <p:cNvSpPr txBox="1"/>
          <p:nvPr/>
        </p:nvSpPr>
        <p:spPr>
          <a:xfrm>
            <a:off x="6290958" y="1714603"/>
            <a:ext cx="5494841" cy="954107"/>
          </a:xfrm>
          <a:prstGeom prst="rect">
            <a:avLst/>
          </a:prstGeom>
          <a:noFill/>
        </p:spPr>
        <p:txBody>
          <a:bodyPr wrap="square" rtlCol="0">
            <a:spAutoFit/>
          </a:bodyPr>
          <a:lstStyle/>
          <a:p>
            <a:r>
              <a:rPr lang="en-US" sz="1400" dirty="0">
                <a:solidFill>
                  <a:schemeClr val="bg1"/>
                </a:solidFill>
              </a:rPr>
              <a:t>To analyze the distribution of movies across different release statuses and evaluate how movie profits fluctuated across different quarters from 2006 to 2015, in order to identify release patterns and seasonal trends that influence profitability.</a:t>
            </a:r>
          </a:p>
        </p:txBody>
      </p:sp>
      <p:sp>
        <p:nvSpPr>
          <p:cNvPr id="20" name="TextBox 19">
            <a:extLst>
              <a:ext uri="{FF2B5EF4-FFF2-40B4-BE49-F238E27FC236}">
                <a16:creationId xmlns:a16="http://schemas.microsoft.com/office/drawing/2014/main" id="{B27CC036-2F5A-E81C-E6FA-66714804C8D8}"/>
              </a:ext>
            </a:extLst>
          </p:cNvPr>
          <p:cNvSpPr txBox="1"/>
          <p:nvPr/>
        </p:nvSpPr>
        <p:spPr>
          <a:xfrm>
            <a:off x="6382686" y="2653128"/>
            <a:ext cx="5367177" cy="147732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What is the distribution of movies across different release statuses? </a:t>
            </a:r>
            <a:endParaRPr lang="en-US" sz="1400" b="1" dirty="0">
              <a:solidFill>
                <a:schemeClr val="bg1"/>
              </a:solidFill>
            </a:endParaRPr>
          </a:p>
          <a:p>
            <a:pPr marL="285750" indent="-285750">
              <a:buFont typeface="Arial" panose="020B0604020202020204" pitchFamily="34" charset="0"/>
              <a:buChar char="•"/>
            </a:pPr>
            <a:r>
              <a:rPr lang="en-US" b="1" dirty="0">
                <a:solidFill>
                  <a:schemeClr val="bg1"/>
                </a:solidFill>
              </a:rPr>
              <a:t> </a:t>
            </a:r>
            <a:r>
              <a:rPr lang="en-US" sz="1200" dirty="0">
                <a:solidFill>
                  <a:schemeClr val="bg1"/>
                </a:solidFill>
              </a:rPr>
              <a:t>How did movie profits vary across different quarters from 2006 to 2015? </a:t>
            </a:r>
            <a:endParaRPr lang="en-US" sz="1400" dirty="0">
              <a:solidFill>
                <a:schemeClr val="bg1"/>
              </a:solidFill>
            </a:endParaRPr>
          </a:p>
          <a:p>
            <a:br>
              <a:rPr lang="en-US" b="1" dirty="0"/>
            </a:br>
            <a:endParaRPr lang="en-US" sz="1400" dirty="0">
              <a:solidFill>
                <a:schemeClr val="bg1"/>
              </a:solidFill>
            </a:endParaRPr>
          </a:p>
        </p:txBody>
      </p:sp>
      <p:pic>
        <p:nvPicPr>
          <p:cNvPr id="10" name="Picture 9">
            <a:extLst>
              <a:ext uri="{FF2B5EF4-FFF2-40B4-BE49-F238E27FC236}">
                <a16:creationId xmlns:a16="http://schemas.microsoft.com/office/drawing/2014/main" id="{A1F897AD-BED8-82C2-F0D1-E3E3CD2D011A}"/>
              </a:ext>
            </a:extLst>
          </p:cNvPr>
          <p:cNvPicPr>
            <a:picLocks noChangeAspect="1"/>
          </p:cNvPicPr>
          <p:nvPr/>
        </p:nvPicPr>
        <p:blipFill>
          <a:blip r:embed="rId3">
            <a:extLst>
              <a:ext uri="{28A0092B-C50C-407E-A947-70E740481C1C}">
                <a14:useLocalDpi xmlns:a14="http://schemas.microsoft.com/office/drawing/2010/main" val="0"/>
              </a:ext>
            </a:extLst>
          </a:blip>
          <a:srcRect r="10225" b="12161"/>
          <a:stretch>
            <a:fillRect/>
          </a:stretch>
        </p:blipFill>
        <p:spPr>
          <a:xfrm>
            <a:off x="231648" y="3530053"/>
            <a:ext cx="5474208" cy="3071913"/>
          </a:xfrm>
          <a:prstGeom prst="rect">
            <a:avLst/>
          </a:prstGeom>
          <a:ln>
            <a:solidFill>
              <a:schemeClr val="bg1"/>
            </a:solidFill>
          </a:ln>
        </p:spPr>
      </p:pic>
      <p:pic>
        <p:nvPicPr>
          <p:cNvPr id="12" name="Picture 11">
            <a:extLst>
              <a:ext uri="{FF2B5EF4-FFF2-40B4-BE49-F238E27FC236}">
                <a16:creationId xmlns:a16="http://schemas.microsoft.com/office/drawing/2014/main" id="{529F34B9-B5A9-519C-10BE-FE33E1D14F66}"/>
              </a:ext>
            </a:extLst>
          </p:cNvPr>
          <p:cNvPicPr>
            <a:picLocks noChangeAspect="1"/>
          </p:cNvPicPr>
          <p:nvPr/>
        </p:nvPicPr>
        <p:blipFill>
          <a:blip r:embed="rId4">
            <a:extLst>
              <a:ext uri="{28A0092B-C50C-407E-A947-70E740481C1C}">
                <a14:useLocalDpi xmlns:a14="http://schemas.microsoft.com/office/drawing/2010/main" val="0"/>
              </a:ext>
            </a:extLst>
          </a:blip>
          <a:srcRect r="9475" b="10140"/>
          <a:stretch>
            <a:fillRect/>
          </a:stretch>
        </p:blipFill>
        <p:spPr>
          <a:xfrm>
            <a:off x="6275655" y="3607235"/>
            <a:ext cx="5474208" cy="2994731"/>
          </a:xfrm>
          <a:prstGeom prst="rect">
            <a:avLst/>
          </a:prstGeom>
          <a:ln>
            <a:solidFill>
              <a:schemeClr val="bg1"/>
            </a:solidFill>
          </a:ln>
        </p:spPr>
      </p:pic>
    </p:spTree>
    <p:extLst>
      <p:ext uri="{BB962C8B-B14F-4D97-AF65-F5344CB8AC3E}">
        <p14:creationId xmlns:p14="http://schemas.microsoft.com/office/powerpoint/2010/main" val="172965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B2732-D01E-306A-9F6F-43532E69FB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F02B001-52A6-1B18-4DED-CB144350572C}"/>
              </a:ext>
            </a:extLst>
          </p:cNvPr>
          <p:cNvSpPr txBox="1">
            <a:spLocks/>
          </p:cNvSpPr>
          <p:nvPr/>
        </p:nvSpPr>
        <p:spPr>
          <a:xfrm>
            <a:off x="406201" y="96983"/>
            <a:ext cx="11554151" cy="55319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000" b="1" dirty="0">
                <a:latin typeface="Aptos" panose="020B0004020202020204" pitchFamily="34" charset="0"/>
              </a:rPr>
              <a:t>FOCUS AREA 10 </a:t>
            </a:r>
            <a:r>
              <a:rPr lang="en-US" sz="2800" b="1" dirty="0">
                <a:latin typeface="Aptos" panose="020B0004020202020204" pitchFamily="34" charset="0"/>
              </a:rPr>
              <a:t>:  </a:t>
            </a:r>
            <a:r>
              <a:rPr lang="en-US" sz="3200" b="1" dirty="0">
                <a:latin typeface="Aptos" panose="020B0004020202020204" pitchFamily="34" charset="0"/>
              </a:rPr>
              <a:t>Machine Learning </a:t>
            </a:r>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196F96CC-37CB-BE9C-3420-B4337CDDEC85}"/>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9A8E8404-04B4-3F3A-8F65-D3EA8699286E}"/>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F42BA620-6179-B683-8CA3-C02CDE8087FA}"/>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1CA7C56A-B29A-A019-BC7A-CBD69C425563}"/>
              </a:ext>
            </a:extLst>
          </p:cNvPr>
          <p:cNvSpPr txBox="1"/>
          <p:nvPr/>
        </p:nvSpPr>
        <p:spPr>
          <a:xfrm>
            <a:off x="231648" y="1183676"/>
            <a:ext cx="4898136" cy="615553"/>
          </a:xfrm>
          <a:prstGeom prst="rect">
            <a:avLst/>
          </a:prstGeom>
          <a:noFill/>
        </p:spPr>
        <p:txBody>
          <a:bodyPr wrap="square" rtlCol="0">
            <a:spAutoFit/>
          </a:bodyPr>
          <a:lstStyle/>
          <a:p>
            <a:r>
              <a:rPr lang="en-US" sz="1600" b="1" dirty="0">
                <a:solidFill>
                  <a:srgbClr val="FFFF00"/>
                </a:solidFill>
              </a:rPr>
              <a:t>Model – 1    </a:t>
            </a:r>
            <a:r>
              <a:rPr lang="en-US" b="1" dirty="0">
                <a:solidFill>
                  <a:srgbClr val="FFFF00"/>
                </a:solidFill>
              </a:rPr>
              <a:t>K-Nearest Neighbor Algorithm </a:t>
            </a:r>
          </a:p>
          <a:p>
            <a:endParaRPr lang="en-US" sz="1600" b="1" dirty="0">
              <a:solidFill>
                <a:srgbClr val="FFFF00"/>
              </a:solidFill>
            </a:endParaRPr>
          </a:p>
        </p:txBody>
      </p:sp>
      <p:sp>
        <p:nvSpPr>
          <p:cNvPr id="7" name="TextBox 6">
            <a:extLst>
              <a:ext uri="{FF2B5EF4-FFF2-40B4-BE49-F238E27FC236}">
                <a16:creationId xmlns:a16="http://schemas.microsoft.com/office/drawing/2014/main" id="{6765356F-2FEC-DB9F-024E-B7FB70E6C6F7}"/>
              </a:ext>
            </a:extLst>
          </p:cNvPr>
          <p:cNvSpPr txBox="1"/>
          <p:nvPr/>
        </p:nvSpPr>
        <p:spPr>
          <a:xfrm>
            <a:off x="406201" y="1655064"/>
            <a:ext cx="5299655" cy="615553"/>
          </a:xfrm>
          <a:prstGeom prst="rect">
            <a:avLst/>
          </a:prstGeom>
          <a:noFill/>
        </p:spPr>
        <p:txBody>
          <a:bodyPr wrap="square" rtlCol="0">
            <a:spAutoFit/>
          </a:bodyPr>
          <a:lstStyle/>
          <a:p>
            <a:r>
              <a:rPr lang="en-US" sz="2000" b="1" dirty="0">
                <a:solidFill>
                  <a:schemeClr val="bg1"/>
                </a:solidFill>
              </a:rPr>
              <a:t>Topic- </a:t>
            </a:r>
            <a:r>
              <a:rPr lang="en-US" sz="2000" b="1" dirty="0">
                <a:solidFill>
                  <a:srgbClr val="0070C0"/>
                </a:solidFill>
              </a:rPr>
              <a:t>Movie Rating prediction</a:t>
            </a:r>
            <a:r>
              <a:rPr lang="en-US" sz="2000" dirty="0">
                <a:solidFill>
                  <a:srgbClr val="0070C0"/>
                </a:solidFill>
              </a:rPr>
              <a:t> </a:t>
            </a:r>
            <a:endParaRPr lang="en-US" sz="2000" b="1" dirty="0">
              <a:solidFill>
                <a:srgbClr val="0070C0"/>
              </a:solidFill>
            </a:endParaRPr>
          </a:p>
          <a:p>
            <a:endParaRPr lang="en-US" sz="1400" dirty="0">
              <a:solidFill>
                <a:schemeClr val="bg1"/>
              </a:solidFill>
            </a:endParaRPr>
          </a:p>
        </p:txBody>
      </p:sp>
      <p:sp>
        <p:nvSpPr>
          <p:cNvPr id="14" name="TextBox 13">
            <a:extLst>
              <a:ext uri="{FF2B5EF4-FFF2-40B4-BE49-F238E27FC236}">
                <a16:creationId xmlns:a16="http://schemas.microsoft.com/office/drawing/2014/main" id="{CA8BE07C-5D5A-49F1-37DB-4E58F0FB8F93}"/>
              </a:ext>
            </a:extLst>
          </p:cNvPr>
          <p:cNvSpPr txBox="1"/>
          <p:nvPr/>
        </p:nvSpPr>
        <p:spPr>
          <a:xfrm>
            <a:off x="442137" y="2239839"/>
            <a:ext cx="5263719" cy="1938992"/>
          </a:xfrm>
          <a:prstGeom prst="rect">
            <a:avLst/>
          </a:prstGeom>
          <a:noFill/>
        </p:spPr>
        <p:txBody>
          <a:bodyPr wrap="square" rtlCol="0">
            <a:spAutoFit/>
          </a:bodyPr>
          <a:lstStyle/>
          <a:p>
            <a:r>
              <a:rPr lang="en-US" sz="1400" dirty="0">
                <a:solidFill>
                  <a:schemeClr val="bg1"/>
                </a:solidFill>
              </a:rPr>
              <a:t>Steps - Encoding with categorical column,</a:t>
            </a:r>
            <a:r>
              <a:rPr lang="en-US" dirty="0"/>
              <a:t> </a:t>
            </a:r>
            <a:r>
              <a:rPr lang="en-US" sz="1400" dirty="0">
                <a:solidFill>
                  <a:schemeClr val="bg1"/>
                </a:solidFill>
              </a:rPr>
              <a:t>log transformation for outliers</a:t>
            </a:r>
            <a:r>
              <a:rPr lang="en-US" sz="1100" dirty="0">
                <a:solidFill>
                  <a:schemeClr val="bg1"/>
                </a:solidFill>
              </a:rPr>
              <a:t>,</a:t>
            </a:r>
            <a:r>
              <a:rPr lang="en-US" sz="1400" dirty="0"/>
              <a:t> </a:t>
            </a:r>
            <a:r>
              <a:rPr lang="en-US" sz="1400" dirty="0">
                <a:solidFill>
                  <a:schemeClr val="bg1"/>
                </a:solidFill>
              </a:rPr>
              <a:t>Make a Target Column, Features scaling with Standard Scaler, Feature Selection- Detect multicollinearity, Data splitting, Build Model , Model Evaluation.</a:t>
            </a:r>
          </a:p>
          <a:p>
            <a:r>
              <a:rPr lang="en-US" sz="1400" dirty="0"/>
              <a:t> </a:t>
            </a:r>
          </a:p>
          <a:p>
            <a:pPr marL="285750" indent="-285750">
              <a:buFont typeface="Arial" panose="020B0604020202020204" pitchFamily="34" charset="0"/>
              <a:buChar char="•"/>
            </a:pPr>
            <a:endParaRPr lang="en-US" sz="1400"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cxnSp>
        <p:nvCxnSpPr>
          <p:cNvPr id="16" name="Straight Arrow Connector 15">
            <a:extLst>
              <a:ext uri="{FF2B5EF4-FFF2-40B4-BE49-F238E27FC236}">
                <a16:creationId xmlns:a16="http://schemas.microsoft.com/office/drawing/2014/main" id="{19CC735F-49FE-27CC-E5E3-F541CAC096B9}"/>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DD3B675-38C1-17D6-5C96-CD4D8F9D0498}"/>
              </a:ext>
            </a:extLst>
          </p:cNvPr>
          <p:cNvSpPr txBox="1"/>
          <p:nvPr/>
        </p:nvSpPr>
        <p:spPr>
          <a:xfrm>
            <a:off x="6281928" y="1176232"/>
            <a:ext cx="4718304" cy="892552"/>
          </a:xfrm>
          <a:prstGeom prst="rect">
            <a:avLst/>
          </a:prstGeom>
          <a:noFill/>
        </p:spPr>
        <p:txBody>
          <a:bodyPr wrap="square" rtlCol="0">
            <a:spAutoFit/>
          </a:bodyPr>
          <a:lstStyle/>
          <a:p>
            <a:r>
              <a:rPr lang="en-US" sz="1600" b="1" dirty="0">
                <a:solidFill>
                  <a:srgbClr val="FFFF00"/>
                </a:solidFill>
              </a:rPr>
              <a:t>Model – 2 </a:t>
            </a:r>
            <a:r>
              <a:rPr lang="en-US" dirty="0"/>
              <a:t>  </a:t>
            </a:r>
            <a:r>
              <a:rPr lang="en-US" b="1" dirty="0">
                <a:solidFill>
                  <a:srgbClr val="FFFF00"/>
                </a:solidFill>
              </a:rPr>
              <a:t>Linear Regression Algorithm</a:t>
            </a:r>
          </a:p>
          <a:p>
            <a:endParaRPr lang="en-US" sz="1600" b="1" dirty="0">
              <a:solidFill>
                <a:srgbClr val="FFFF00"/>
              </a:solidFill>
            </a:endParaRPr>
          </a:p>
          <a:p>
            <a:endParaRPr lang="en-US" dirty="0"/>
          </a:p>
        </p:txBody>
      </p:sp>
      <p:cxnSp>
        <p:nvCxnSpPr>
          <p:cNvPr id="18" name="Straight Arrow Connector 17">
            <a:extLst>
              <a:ext uri="{FF2B5EF4-FFF2-40B4-BE49-F238E27FC236}">
                <a16:creationId xmlns:a16="http://schemas.microsoft.com/office/drawing/2014/main" id="{6CF30A39-21C1-6EBB-C5A3-D09C821D2B32}"/>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1EDD581-672D-788B-7403-F999225E4666}"/>
              </a:ext>
            </a:extLst>
          </p:cNvPr>
          <p:cNvSpPr txBox="1"/>
          <p:nvPr/>
        </p:nvSpPr>
        <p:spPr>
          <a:xfrm>
            <a:off x="6318855" y="2234638"/>
            <a:ext cx="5367177" cy="1446550"/>
          </a:xfrm>
          <a:prstGeom prst="rect">
            <a:avLst/>
          </a:prstGeom>
          <a:noFill/>
        </p:spPr>
        <p:txBody>
          <a:bodyPr wrap="square" rtlCol="0">
            <a:spAutoFit/>
          </a:bodyPr>
          <a:lstStyle/>
          <a:p>
            <a:r>
              <a:rPr lang="en-US" sz="1400" dirty="0">
                <a:solidFill>
                  <a:schemeClr val="bg1"/>
                </a:solidFill>
              </a:rPr>
              <a:t>Steps - Encoding with categorical column,</a:t>
            </a:r>
            <a:r>
              <a:rPr lang="en-US" sz="1400" dirty="0"/>
              <a:t> </a:t>
            </a:r>
            <a:r>
              <a:rPr lang="en-US" sz="1400" dirty="0">
                <a:solidFill>
                  <a:schemeClr val="bg1"/>
                </a:solidFill>
              </a:rPr>
              <a:t>log transformation for outliers</a:t>
            </a:r>
            <a:r>
              <a:rPr lang="en-US" sz="1100" dirty="0">
                <a:solidFill>
                  <a:schemeClr val="bg1"/>
                </a:solidFill>
              </a:rPr>
              <a:t>,</a:t>
            </a:r>
            <a:r>
              <a:rPr lang="en-US" sz="1400" dirty="0"/>
              <a:t> </a:t>
            </a:r>
            <a:r>
              <a:rPr lang="en-US" sz="1400" dirty="0">
                <a:solidFill>
                  <a:schemeClr val="bg1"/>
                </a:solidFill>
              </a:rPr>
              <a:t>Features scaling with Standard Scaler, Feature Selection- Detect multicollinearity, Data splitting, Build Model , Model Evaluation.</a:t>
            </a:r>
          </a:p>
          <a:p>
            <a:br>
              <a:rPr lang="en-US" b="1" dirty="0"/>
            </a:br>
            <a:endParaRPr lang="en-US" sz="1400" dirty="0">
              <a:solidFill>
                <a:schemeClr val="bg1"/>
              </a:solidFill>
            </a:endParaRPr>
          </a:p>
        </p:txBody>
      </p:sp>
      <p:sp>
        <p:nvSpPr>
          <p:cNvPr id="11" name="TextBox 10">
            <a:extLst>
              <a:ext uri="{FF2B5EF4-FFF2-40B4-BE49-F238E27FC236}">
                <a16:creationId xmlns:a16="http://schemas.microsoft.com/office/drawing/2014/main" id="{6454DC84-76CA-8236-6197-71236145EC9A}"/>
              </a:ext>
            </a:extLst>
          </p:cNvPr>
          <p:cNvSpPr txBox="1"/>
          <p:nvPr/>
        </p:nvSpPr>
        <p:spPr>
          <a:xfrm>
            <a:off x="774952" y="3292715"/>
            <a:ext cx="5299655" cy="338554"/>
          </a:xfrm>
          <a:prstGeom prst="rect">
            <a:avLst/>
          </a:prstGeom>
          <a:noFill/>
        </p:spPr>
        <p:txBody>
          <a:bodyPr wrap="square" rtlCol="0">
            <a:spAutoFit/>
          </a:bodyPr>
          <a:lstStyle/>
          <a:p>
            <a:r>
              <a:rPr lang="en-US" sz="1600" b="1" dirty="0">
                <a:solidFill>
                  <a:schemeClr val="bg1"/>
                </a:solidFill>
              </a:rPr>
              <a:t>Model Accuracy is 75% and f1_score is 74 % </a:t>
            </a:r>
          </a:p>
        </p:txBody>
      </p:sp>
      <p:sp>
        <p:nvSpPr>
          <p:cNvPr id="15" name="TextBox 14">
            <a:extLst>
              <a:ext uri="{FF2B5EF4-FFF2-40B4-BE49-F238E27FC236}">
                <a16:creationId xmlns:a16="http://schemas.microsoft.com/office/drawing/2014/main" id="{9EAF914E-E406-89FE-4936-7265AD112995}"/>
              </a:ext>
            </a:extLst>
          </p:cNvPr>
          <p:cNvSpPr txBox="1"/>
          <p:nvPr/>
        </p:nvSpPr>
        <p:spPr>
          <a:xfrm>
            <a:off x="802441" y="3611709"/>
            <a:ext cx="5299655" cy="338554"/>
          </a:xfrm>
          <a:prstGeom prst="rect">
            <a:avLst/>
          </a:prstGeom>
          <a:noFill/>
        </p:spPr>
        <p:txBody>
          <a:bodyPr wrap="square" rtlCol="0">
            <a:spAutoFit/>
          </a:bodyPr>
          <a:lstStyle/>
          <a:p>
            <a:r>
              <a:rPr lang="en-US" sz="1600" b="1" dirty="0">
                <a:solidFill>
                  <a:schemeClr val="bg1"/>
                </a:solidFill>
              </a:rPr>
              <a:t>Recall is 75% and Precision 74.3%</a:t>
            </a:r>
          </a:p>
        </p:txBody>
      </p:sp>
      <p:sp>
        <p:nvSpPr>
          <p:cNvPr id="21" name="TextBox 20">
            <a:extLst>
              <a:ext uri="{FF2B5EF4-FFF2-40B4-BE49-F238E27FC236}">
                <a16:creationId xmlns:a16="http://schemas.microsoft.com/office/drawing/2014/main" id="{59FA345D-D68F-7972-7663-34F0EE3AAE0C}"/>
              </a:ext>
            </a:extLst>
          </p:cNvPr>
          <p:cNvSpPr txBox="1"/>
          <p:nvPr/>
        </p:nvSpPr>
        <p:spPr>
          <a:xfrm>
            <a:off x="798252" y="3886443"/>
            <a:ext cx="4977708" cy="584775"/>
          </a:xfrm>
          <a:prstGeom prst="rect">
            <a:avLst/>
          </a:prstGeom>
          <a:noFill/>
        </p:spPr>
        <p:txBody>
          <a:bodyPr wrap="square" rtlCol="0">
            <a:spAutoFit/>
          </a:bodyPr>
          <a:lstStyle/>
          <a:p>
            <a:r>
              <a:rPr lang="en-US" sz="1600" b="1" dirty="0">
                <a:solidFill>
                  <a:schemeClr val="bg1"/>
                </a:solidFill>
              </a:rPr>
              <a:t>The model is extremely accurate in predicting high-rated and Poor –rated movies.</a:t>
            </a:r>
          </a:p>
        </p:txBody>
      </p:sp>
      <p:sp>
        <p:nvSpPr>
          <p:cNvPr id="23" name="Arrow: Right 22">
            <a:extLst>
              <a:ext uri="{FF2B5EF4-FFF2-40B4-BE49-F238E27FC236}">
                <a16:creationId xmlns:a16="http://schemas.microsoft.com/office/drawing/2014/main" id="{8C997F84-4071-8BE3-6148-236AC1D58ECB}"/>
              </a:ext>
            </a:extLst>
          </p:cNvPr>
          <p:cNvSpPr/>
          <p:nvPr/>
        </p:nvSpPr>
        <p:spPr>
          <a:xfrm>
            <a:off x="231648" y="4438864"/>
            <a:ext cx="1642872" cy="442467"/>
          </a:xfrm>
          <a:prstGeom prst="rightArrow">
            <a:avLst>
              <a:gd name="adj1" fmla="val 50000"/>
              <a:gd name="adj2" fmla="val 4793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Access Link</a:t>
            </a:r>
          </a:p>
        </p:txBody>
      </p:sp>
      <p:sp>
        <p:nvSpPr>
          <p:cNvPr id="24" name="TextBox 23">
            <a:hlinkClick r:id="rId3"/>
            <a:extLst>
              <a:ext uri="{FF2B5EF4-FFF2-40B4-BE49-F238E27FC236}">
                <a16:creationId xmlns:a16="http://schemas.microsoft.com/office/drawing/2014/main" id="{8BE38328-1797-5B04-38A0-A862DD2DBD1E}"/>
              </a:ext>
            </a:extLst>
          </p:cNvPr>
          <p:cNvSpPr txBox="1"/>
          <p:nvPr/>
        </p:nvSpPr>
        <p:spPr>
          <a:xfrm>
            <a:off x="211015" y="4861827"/>
            <a:ext cx="5642987" cy="369332"/>
          </a:xfrm>
          <a:prstGeom prst="rect">
            <a:avLst/>
          </a:prstGeom>
          <a:noFill/>
        </p:spPr>
        <p:txBody>
          <a:bodyPr wrap="square" rtlCol="0">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https://movie-rating-predictor-n7eg.onrender.com/</a:t>
            </a:r>
            <a:endParaRPr lang="en-US" dirty="0">
              <a:solidFill>
                <a:schemeClr val="bg1"/>
              </a:solidFill>
            </a:endParaRPr>
          </a:p>
        </p:txBody>
      </p:sp>
      <mc:AlternateContent xmlns:mc="http://schemas.openxmlformats.org/markup-compatibility/2006">
        <mc:Choice xmlns:am3d="http://schemas.microsoft.com/office/drawing/2017/model3d" Requires="am3d">
          <p:graphicFrame>
            <p:nvGraphicFramePr>
              <p:cNvPr id="25" name="3D Model 24" descr="Upward Trend">
                <a:extLst>
                  <a:ext uri="{FF2B5EF4-FFF2-40B4-BE49-F238E27FC236}">
                    <a16:creationId xmlns:a16="http://schemas.microsoft.com/office/drawing/2014/main" id="{9D16D763-FC07-2C33-95F7-1F2221E30E7D}"/>
                  </a:ext>
                </a:extLst>
              </p:cNvPr>
              <p:cNvGraphicFramePr/>
              <p:nvPr>
                <p:extLst>
                  <p:ext uri="{D42A27DB-BD31-4B8C-83A1-F6EECF244321}">
                    <p14:modId xmlns:p14="http://schemas.microsoft.com/office/powerpoint/2010/main" val="713624877"/>
                  </p:ext>
                </p:extLst>
              </p:nvPr>
            </p:nvGraphicFramePr>
            <p:xfrm>
              <a:off x="4251816" y="5630739"/>
              <a:ext cx="1874520" cy="998253"/>
            </p:xfrm>
            <a:graphic>
              <a:graphicData uri="http://schemas.microsoft.com/office/drawing/2017/model3d">
                <am3d:model3d r:embed="rId4">
                  <am3d:spPr>
                    <a:xfrm>
                      <a:off x="0" y="0"/>
                      <a:ext cx="1874520" cy="998253"/>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5"/>
                  </am3d:raster>
                  <am3d:objViewport viewportSz="1509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Upward Trend">
                <a:extLst>
                  <a:ext uri="{FF2B5EF4-FFF2-40B4-BE49-F238E27FC236}">
                    <a16:creationId xmlns:a16="http://schemas.microsoft.com/office/drawing/2014/main" id="{9D16D763-FC07-2C33-95F7-1F2221E30E7D}"/>
                  </a:ext>
                </a:extLst>
              </p:cNvPr>
              <p:cNvPicPr>
                <a:picLocks noGrp="1" noRot="1" noChangeAspect="1" noMove="1" noResize="1" noEditPoints="1" noAdjustHandles="1" noChangeArrowheads="1" noChangeShapeType="1" noCrop="1"/>
              </p:cNvPicPr>
              <p:nvPr/>
            </p:nvPicPr>
            <p:blipFill>
              <a:blip r:embed="rId5"/>
              <a:stretch>
                <a:fillRect/>
              </a:stretch>
            </p:blipFill>
            <p:spPr>
              <a:xfrm>
                <a:off x="4251816" y="5630739"/>
                <a:ext cx="1874520" cy="998253"/>
              </a:xfrm>
              <a:prstGeom prst="rect">
                <a:avLst/>
              </a:prstGeom>
            </p:spPr>
          </p:pic>
        </mc:Fallback>
      </mc:AlternateContent>
      <p:sp>
        <p:nvSpPr>
          <p:cNvPr id="26" name="TextBox 25">
            <a:extLst>
              <a:ext uri="{FF2B5EF4-FFF2-40B4-BE49-F238E27FC236}">
                <a16:creationId xmlns:a16="http://schemas.microsoft.com/office/drawing/2014/main" id="{0EA78A6D-674F-1967-C037-4A88D5D61CFD}"/>
              </a:ext>
            </a:extLst>
          </p:cNvPr>
          <p:cNvSpPr txBox="1"/>
          <p:nvPr/>
        </p:nvSpPr>
        <p:spPr>
          <a:xfrm>
            <a:off x="6352615" y="1636335"/>
            <a:ext cx="5299655" cy="615553"/>
          </a:xfrm>
          <a:prstGeom prst="rect">
            <a:avLst/>
          </a:prstGeom>
          <a:noFill/>
        </p:spPr>
        <p:txBody>
          <a:bodyPr wrap="square" rtlCol="0">
            <a:spAutoFit/>
          </a:bodyPr>
          <a:lstStyle/>
          <a:p>
            <a:r>
              <a:rPr lang="en-US" b="1" dirty="0">
                <a:solidFill>
                  <a:schemeClr val="bg1"/>
                </a:solidFill>
              </a:rPr>
              <a:t>Topic- </a:t>
            </a:r>
            <a:r>
              <a:rPr lang="en-US" sz="2000" b="1" dirty="0">
                <a:solidFill>
                  <a:srgbClr val="0070C0"/>
                </a:solidFill>
              </a:rPr>
              <a:t>Revenue prediction</a:t>
            </a:r>
            <a:r>
              <a:rPr lang="en-US" sz="2000" dirty="0">
                <a:solidFill>
                  <a:srgbClr val="0070C0"/>
                </a:solidFill>
              </a:rPr>
              <a:t> </a:t>
            </a:r>
            <a:endParaRPr lang="en-US" b="1" dirty="0">
              <a:solidFill>
                <a:srgbClr val="0070C0"/>
              </a:solidFill>
            </a:endParaRPr>
          </a:p>
          <a:p>
            <a:endParaRPr lang="en-US" sz="1400" dirty="0">
              <a:solidFill>
                <a:schemeClr val="bg1"/>
              </a:solidFill>
            </a:endParaRPr>
          </a:p>
        </p:txBody>
      </p:sp>
      <p:sp>
        <p:nvSpPr>
          <p:cNvPr id="27" name="TextBox 26">
            <a:extLst>
              <a:ext uri="{FF2B5EF4-FFF2-40B4-BE49-F238E27FC236}">
                <a16:creationId xmlns:a16="http://schemas.microsoft.com/office/drawing/2014/main" id="{52567FCC-B970-3C56-9FA2-2DB43B3DDE84}"/>
              </a:ext>
            </a:extLst>
          </p:cNvPr>
          <p:cNvSpPr txBox="1"/>
          <p:nvPr/>
        </p:nvSpPr>
        <p:spPr>
          <a:xfrm>
            <a:off x="6514041" y="3380901"/>
            <a:ext cx="5299655" cy="338554"/>
          </a:xfrm>
          <a:prstGeom prst="rect">
            <a:avLst/>
          </a:prstGeom>
          <a:noFill/>
        </p:spPr>
        <p:txBody>
          <a:bodyPr wrap="square" rtlCol="0">
            <a:spAutoFit/>
          </a:bodyPr>
          <a:lstStyle/>
          <a:p>
            <a:r>
              <a:rPr lang="en-US" sz="1600" b="1" dirty="0">
                <a:solidFill>
                  <a:schemeClr val="bg1"/>
                </a:solidFill>
              </a:rPr>
              <a:t>R2_Score is 60% and mean absolute error is 3%</a:t>
            </a:r>
          </a:p>
        </p:txBody>
      </p:sp>
      <p:sp>
        <p:nvSpPr>
          <p:cNvPr id="28" name="TextBox 27">
            <a:extLst>
              <a:ext uri="{FF2B5EF4-FFF2-40B4-BE49-F238E27FC236}">
                <a16:creationId xmlns:a16="http://schemas.microsoft.com/office/drawing/2014/main" id="{737638AA-47E2-3CA4-A890-A9B613E64C06}"/>
              </a:ext>
            </a:extLst>
          </p:cNvPr>
          <p:cNvSpPr txBox="1"/>
          <p:nvPr/>
        </p:nvSpPr>
        <p:spPr>
          <a:xfrm>
            <a:off x="6523537" y="3668303"/>
            <a:ext cx="5299655" cy="584775"/>
          </a:xfrm>
          <a:prstGeom prst="rect">
            <a:avLst/>
          </a:prstGeom>
          <a:noFill/>
        </p:spPr>
        <p:txBody>
          <a:bodyPr wrap="square" rtlCol="0">
            <a:spAutoFit/>
          </a:bodyPr>
          <a:lstStyle/>
          <a:p>
            <a:r>
              <a:rPr lang="en-US" sz="1600" b="1" dirty="0">
                <a:solidFill>
                  <a:schemeClr val="bg1"/>
                </a:solidFill>
              </a:rPr>
              <a:t>Mean squared error is 26% and mean squared error is 5%</a:t>
            </a:r>
          </a:p>
        </p:txBody>
      </p:sp>
      <p:sp>
        <p:nvSpPr>
          <p:cNvPr id="29" name="TextBox 28">
            <a:extLst>
              <a:ext uri="{FF2B5EF4-FFF2-40B4-BE49-F238E27FC236}">
                <a16:creationId xmlns:a16="http://schemas.microsoft.com/office/drawing/2014/main" id="{9820FB69-D89E-5B3C-E84C-E57901214347}"/>
              </a:ext>
            </a:extLst>
          </p:cNvPr>
          <p:cNvSpPr txBox="1"/>
          <p:nvPr/>
        </p:nvSpPr>
        <p:spPr>
          <a:xfrm>
            <a:off x="6244427" y="4517036"/>
            <a:ext cx="5461081" cy="1815882"/>
          </a:xfrm>
          <a:prstGeom prst="rect">
            <a:avLst/>
          </a:prstGeom>
          <a:noFill/>
        </p:spPr>
        <p:txBody>
          <a:bodyPr wrap="square" rtlCol="0">
            <a:spAutoFit/>
          </a:bodyPr>
          <a:lstStyle/>
          <a:p>
            <a:r>
              <a:rPr lang="en-US" sz="1400" b="1" dirty="0">
                <a:solidFill>
                  <a:schemeClr val="bg1"/>
                </a:solidFill>
                <a:latin typeface="Aptos" panose="020B0004020202020204" pitchFamily="34" charset="0"/>
              </a:rPr>
              <a:t>1. ROI Estimation: Predicts financial return to help plan profit margins.</a:t>
            </a:r>
            <a:endParaRPr lang="en-US" sz="1200" b="1" dirty="0">
              <a:solidFill>
                <a:schemeClr val="bg1"/>
              </a:solidFill>
              <a:latin typeface="Aptos" panose="020B0004020202020204" pitchFamily="34" charset="0"/>
            </a:endParaRPr>
          </a:p>
          <a:p>
            <a:r>
              <a:rPr lang="en-US" sz="1400" b="1" dirty="0">
                <a:solidFill>
                  <a:schemeClr val="bg1"/>
                </a:solidFill>
                <a:latin typeface="Aptos" panose="020B0004020202020204" pitchFamily="34" charset="0"/>
              </a:rPr>
              <a:t>2. Budget Optimization: Helps studios adjust budgets according to expected returns.</a:t>
            </a:r>
          </a:p>
          <a:p>
            <a:r>
              <a:rPr lang="en-US" sz="1400" b="1" dirty="0">
                <a:solidFill>
                  <a:schemeClr val="bg1"/>
                </a:solidFill>
                <a:latin typeface="Aptos" panose="020B0004020202020204" pitchFamily="34" charset="0"/>
              </a:rPr>
              <a:t>3. Investor Pitching: Use revenue projections to attract investors and distributors.</a:t>
            </a:r>
          </a:p>
          <a:p>
            <a:r>
              <a:rPr lang="en-US" sz="1400" b="1" dirty="0">
                <a:solidFill>
                  <a:schemeClr val="bg1"/>
                </a:solidFill>
                <a:latin typeface="Aptos" panose="020B0004020202020204" pitchFamily="34" charset="0"/>
              </a:rPr>
              <a:t>4. Risk Assessment: Identify financially risky projects early in development.</a:t>
            </a:r>
          </a:p>
        </p:txBody>
      </p:sp>
      <p:sp>
        <p:nvSpPr>
          <p:cNvPr id="30" name="TextBox 29">
            <a:extLst>
              <a:ext uri="{FF2B5EF4-FFF2-40B4-BE49-F238E27FC236}">
                <a16:creationId xmlns:a16="http://schemas.microsoft.com/office/drawing/2014/main" id="{A1025E19-DDB4-6C8E-0AEE-AF5BB4127F43}"/>
              </a:ext>
            </a:extLst>
          </p:cNvPr>
          <p:cNvSpPr txBox="1"/>
          <p:nvPr/>
        </p:nvSpPr>
        <p:spPr>
          <a:xfrm>
            <a:off x="7826206" y="4095666"/>
            <a:ext cx="3530641" cy="369332"/>
          </a:xfrm>
          <a:prstGeom prst="rect">
            <a:avLst/>
          </a:prstGeom>
          <a:noFill/>
        </p:spPr>
        <p:txBody>
          <a:bodyPr wrap="square" rtlCol="0">
            <a:spAutoFit/>
          </a:bodyPr>
          <a:lstStyle/>
          <a:p>
            <a:r>
              <a:rPr lang="en-US" dirty="0">
                <a:solidFill>
                  <a:srgbClr val="7030A0"/>
                </a:solidFill>
              </a:rPr>
              <a:t>Business Interpretation</a:t>
            </a:r>
          </a:p>
        </p:txBody>
      </p:sp>
      <p:cxnSp>
        <p:nvCxnSpPr>
          <p:cNvPr id="32" name="Straight Connector 31">
            <a:extLst>
              <a:ext uri="{FF2B5EF4-FFF2-40B4-BE49-F238E27FC236}">
                <a16:creationId xmlns:a16="http://schemas.microsoft.com/office/drawing/2014/main" id="{377A3C86-CCE0-C381-5B23-9F1EBC5BD180}"/>
              </a:ext>
            </a:extLst>
          </p:cNvPr>
          <p:cNvCxnSpPr>
            <a:cxnSpLocks/>
          </p:cNvCxnSpPr>
          <p:nvPr/>
        </p:nvCxnSpPr>
        <p:spPr>
          <a:xfrm flipV="1">
            <a:off x="6912864" y="2090633"/>
            <a:ext cx="4785270" cy="1731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EA8B6C8-1CC7-B7F8-08E0-C21E28CE4B0A}"/>
              </a:ext>
            </a:extLst>
          </p:cNvPr>
          <p:cNvCxnSpPr>
            <a:cxnSpLocks/>
          </p:cNvCxnSpPr>
          <p:nvPr/>
        </p:nvCxnSpPr>
        <p:spPr>
          <a:xfrm flipV="1">
            <a:off x="845403" y="2126306"/>
            <a:ext cx="4785270" cy="17316"/>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5984A1C-2B43-D72C-05D7-F26B65B164E1}"/>
              </a:ext>
            </a:extLst>
          </p:cNvPr>
          <p:cNvSpPr txBox="1"/>
          <p:nvPr/>
        </p:nvSpPr>
        <p:spPr>
          <a:xfrm>
            <a:off x="231648" y="5591256"/>
            <a:ext cx="4669536" cy="1015663"/>
          </a:xfrm>
          <a:prstGeom prst="rect">
            <a:avLst/>
          </a:prstGeom>
          <a:noFill/>
        </p:spPr>
        <p:txBody>
          <a:bodyPr wrap="square" rtlCol="0">
            <a:spAutoFit/>
          </a:bodyPr>
          <a:lstStyle/>
          <a:p>
            <a:r>
              <a:rPr lang="en-US" sz="1400" b="1" dirty="0">
                <a:solidFill>
                  <a:schemeClr val="bg1"/>
                </a:solidFill>
                <a:latin typeface="Aptos" panose="020B0004020202020204" pitchFamily="34" charset="0"/>
              </a:rPr>
              <a:t>1. Greenlight Decisions: Studio executives can use early predictions to greenlight only promising scripts.</a:t>
            </a:r>
          </a:p>
          <a:p>
            <a:r>
              <a:rPr lang="en-US" sz="1600" b="1" dirty="0">
                <a:solidFill>
                  <a:schemeClr val="bg1"/>
                </a:solidFill>
                <a:latin typeface="Aptos" panose="020B0004020202020204" pitchFamily="34" charset="0"/>
              </a:rPr>
              <a:t>2. Budget Planning: Allocate higher budgets to movies with high predicted ratings</a:t>
            </a:r>
            <a:r>
              <a:rPr lang="en-US" sz="1600" dirty="0"/>
              <a:t>.</a:t>
            </a:r>
          </a:p>
        </p:txBody>
      </p:sp>
      <p:sp>
        <p:nvSpPr>
          <p:cNvPr id="38" name="TextBox 37">
            <a:extLst>
              <a:ext uri="{FF2B5EF4-FFF2-40B4-BE49-F238E27FC236}">
                <a16:creationId xmlns:a16="http://schemas.microsoft.com/office/drawing/2014/main" id="{D0928C26-4FAD-99D1-A55D-583A7BF89AF6}"/>
              </a:ext>
            </a:extLst>
          </p:cNvPr>
          <p:cNvSpPr txBox="1"/>
          <p:nvPr/>
        </p:nvSpPr>
        <p:spPr>
          <a:xfrm>
            <a:off x="1472717" y="5264467"/>
            <a:ext cx="3530641" cy="369332"/>
          </a:xfrm>
          <a:prstGeom prst="rect">
            <a:avLst/>
          </a:prstGeom>
          <a:noFill/>
        </p:spPr>
        <p:txBody>
          <a:bodyPr wrap="square" rtlCol="0">
            <a:spAutoFit/>
          </a:bodyPr>
          <a:lstStyle/>
          <a:p>
            <a:r>
              <a:rPr lang="en-US" dirty="0">
                <a:solidFill>
                  <a:srgbClr val="7030A0"/>
                </a:solidFill>
              </a:rPr>
              <a:t>Business Interpretation</a:t>
            </a:r>
          </a:p>
        </p:txBody>
      </p:sp>
    </p:spTree>
    <p:extLst>
      <p:ext uri="{BB962C8B-B14F-4D97-AF65-F5344CB8AC3E}">
        <p14:creationId xmlns:p14="http://schemas.microsoft.com/office/powerpoint/2010/main" val="182507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169C-EDB6-4CA3-63A9-DE116963544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13683DC-4724-FEF9-3DA5-C1223561CDAE}"/>
              </a:ext>
            </a:extLst>
          </p:cNvPr>
          <p:cNvSpPr txBox="1">
            <a:spLocks/>
          </p:cNvSpPr>
          <p:nvPr/>
        </p:nvSpPr>
        <p:spPr>
          <a:xfrm>
            <a:off x="406201" y="96983"/>
            <a:ext cx="11554151" cy="55319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000" b="1" dirty="0">
                <a:latin typeface="Aptos" panose="020B0004020202020204" pitchFamily="34" charset="0"/>
              </a:rPr>
              <a:t>FOCUS AREA 10 </a:t>
            </a:r>
            <a:r>
              <a:rPr lang="en-US" sz="2800" b="1" dirty="0">
                <a:latin typeface="Aptos" panose="020B0004020202020204" pitchFamily="34" charset="0"/>
              </a:rPr>
              <a:t>:  </a:t>
            </a:r>
            <a:r>
              <a:rPr lang="en-US" sz="3200" b="1" dirty="0">
                <a:latin typeface="Aptos" panose="020B0004020202020204" pitchFamily="34" charset="0"/>
              </a:rPr>
              <a:t>Machine Learning </a:t>
            </a:r>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167583FD-41B1-77CB-D76B-5C0AC70770BD}"/>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B40F0001-6720-4644-CE0F-14E4E058AB12}"/>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2E4C5F3E-9D86-B00C-E177-331ABB698152}"/>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165EF343-3F86-C8EB-CCC1-55DC4DEE0018}"/>
              </a:ext>
            </a:extLst>
          </p:cNvPr>
          <p:cNvSpPr txBox="1"/>
          <p:nvPr/>
        </p:nvSpPr>
        <p:spPr>
          <a:xfrm>
            <a:off x="231648" y="1183676"/>
            <a:ext cx="4898136" cy="615553"/>
          </a:xfrm>
          <a:prstGeom prst="rect">
            <a:avLst/>
          </a:prstGeom>
          <a:noFill/>
        </p:spPr>
        <p:txBody>
          <a:bodyPr wrap="square" rtlCol="0">
            <a:spAutoFit/>
          </a:bodyPr>
          <a:lstStyle/>
          <a:p>
            <a:r>
              <a:rPr lang="en-US" sz="1600" b="1" dirty="0">
                <a:solidFill>
                  <a:srgbClr val="FFFF00"/>
                </a:solidFill>
              </a:rPr>
              <a:t>Model – 3    </a:t>
            </a:r>
            <a:r>
              <a:rPr lang="en-US" b="1" dirty="0">
                <a:solidFill>
                  <a:srgbClr val="FFFF00"/>
                </a:solidFill>
              </a:rPr>
              <a:t>Logistic Regression Algorithm </a:t>
            </a:r>
          </a:p>
          <a:p>
            <a:endParaRPr lang="en-US" sz="1600" b="1" dirty="0">
              <a:solidFill>
                <a:srgbClr val="FFFF00"/>
              </a:solidFill>
            </a:endParaRPr>
          </a:p>
        </p:txBody>
      </p:sp>
      <p:sp>
        <p:nvSpPr>
          <p:cNvPr id="7" name="TextBox 6">
            <a:extLst>
              <a:ext uri="{FF2B5EF4-FFF2-40B4-BE49-F238E27FC236}">
                <a16:creationId xmlns:a16="http://schemas.microsoft.com/office/drawing/2014/main" id="{A19DE7F3-5482-1D1E-1E4E-56650D8B28EE}"/>
              </a:ext>
            </a:extLst>
          </p:cNvPr>
          <p:cNvSpPr txBox="1"/>
          <p:nvPr/>
        </p:nvSpPr>
        <p:spPr>
          <a:xfrm>
            <a:off x="406201" y="1655064"/>
            <a:ext cx="5299655" cy="923330"/>
          </a:xfrm>
          <a:prstGeom prst="rect">
            <a:avLst/>
          </a:prstGeom>
          <a:noFill/>
        </p:spPr>
        <p:txBody>
          <a:bodyPr wrap="square" rtlCol="0">
            <a:spAutoFit/>
          </a:bodyPr>
          <a:lstStyle/>
          <a:p>
            <a:r>
              <a:rPr lang="en-US" sz="2000" b="1" dirty="0">
                <a:solidFill>
                  <a:schemeClr val="bg1"/>
                </a:solidFill>
              </a:rPr>
              <a:t>Topic- </a:t>
            </a:r>
            <a:r>
              <a:rPr lang="en-US" sz="2000" b="1" dirty="0">
                <a:solidFill>
                  <a:srgbClr val="0070C0"/>
                </a:solidFill>
              </a:rPr>
              <a:t>Genre prediction</a:t>
            </a:r>
            <a:endParaRPr lang="en-US" b="1" dirty="0">
              <a:solidFill>
                <a:srgbClr val="0070C0"/>
              </a:solidFill>
            </a:endParaRPr>
          </a:p>
          <a:p>
            <a:endParaRPr lang="en-US" sz="2000" b="1" dirty="0">
              <a:solidFill>
                <a:srgbClr val="0070C0"/>
              </a:solidFill>
            </a:endParaRPr>
          </a:p>
          <a:p>
            <a:endParaRPr lang="en-US" sz="1400" dirty="0">
              <a:solidFill>
                <a:schemeClr val="bg1"/>
              </a:solidFill>
            </a:endParaRPr>
          </a:p>
        </p:txBody>
      </p:sp>
      <p:sp>
        <p:nvSpPr>
          <p:cNvPr id="14" name="TextBox 13">
            <a:extLst>
              <a:ext uri="{FF2B5EF4-FFF2-40B4-BE49-F238E27FC236}">
                <a16:creationId xmlns:a16="http://schemas.microsoft.com/office/drawing/2014/main" id="{A33BC13D-86A3-90FD-968F-767D30717D7C}"/>
              </a:ext>
            </a:extLst>
          </p:cNvPr>
          <p:cNvSpPr txBox="1"/>
          <p:nvPr/>
        </p:nvSpPr>
        <p:spPr>
          <a:xfrm>
            <a:off x="442137" y="2239839"/>
            <a:ext cx="5263719" cy="1938992"/>
          </a:xfrm>
          <a:prstGeom prst="rect">
            <a:avLst/>
          </a:prstGeom>
          <a:noFill/>
        </p:spPr>
        <p:txBody>
          <a:bodyPr wrap="square" rtlCol="0">
            <a:spAutoFit/>
          </a:bodyPr>
          <a:lstStyle/>
          <a:p>
            <a:r>
              <a:rPr lang="en-US" sz="1400" dirty="0">
                <a:solidFill>
                  <a:schemeClr val="bg1"/>
                </a:solidFill>
              </a:rPr>
              <a:t>Steps - Encoding with categorical column,</a:t>
            </a:r>
            <a:r>
              <a:rPr lang="en-US" dirty="0"/>
              <a:t> </a:t>
            </a:r>
            <a:r>
              <a:rPr lang="en-US" sz="1400" dirty="0">
                <a:solidFill>
                  <a:schemeClr val="bg1"/>
                </a:solidFill>
              </a:rPr>
              <a:t>log transformation for outliers</a:t>
            </a:r>
            <a:r>
              <a:rPr lang="en-US" sz="1100" dirty="0">
                <a:solidFill>
                  <a:schemeClr val="bg1"/>
                </a:solidFill>
              </a:rPr>
              <a:t>,</a:t>
            </a:r>
            <a:r>
              <a:rPr lang="en-US" sz="1400" dirty="0">
                <a:solidFill>
                  <a:schemeClr val="bg1"/>
                </a:solidFill>
              </a:rPr>
              <a:t> Features scaling with Standard Scaler, Feature Selection- Detect multicollinearity, Data splitting, Build Model , Model Evaluation.</a:t>
            </a:r>
          </a:p>
          <a:p>
            <a:r>
              <a:rPr lang="en-US" sz="1400" dirty="0"/>
              <a:t> </a:t>
            </a:r>
          </a:p>
          <a:p>
            <a:pPr marL="285750" indent="-285750">
              <a:buFont typeface="Arial" panose="020B0604020202020204" pitchFamily="34" charset="0"/>
              <a:buChar char="•"/>
            </a:pPr>
            <a:endParaRPr lang="en-US" sz="1400"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cxnSp>
        <p:nvCxnSpPr>
          <p:cNvPr id="16" name="Straight Arrow Connector 15">
            <a:extLst>
              <a:ext uri="{FF2B5EF4-FFF2-40B4-BE49-F238E27FC236}">
                <a16:creationId xmlns:a16="http://schemas.microsoft.com/office/drawing/2014/main" id="{D8299D9F-01FC-9EFD-101E-1D49C4832404}"/>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BADF984-74BB-7915-0F5F-EAAD8CC02089}"/>
              </a:ext>
            </a:extLst>
          </p:cNvPr>
          <p:cNvSpPr txBox="1"/>
          <p:nvPr/>
        </p:nvSpPr>
        <p:spPr>
          <a:xfrm>
            <a:off x="6281928" y="1176232"/>
            <a:ext cx="5313870" cy="892552"/>
          </a:xfrm>
          <a:prstGeom prst="rect">
            <a:avLst/>
          </a:prstGeom>
          <a:noFill/>
        </p:spPr>
        <p:txBody>
          <a:bodyPr wrap="square" rtlCol="0">
            <a:spAutoFit/>
          </a:bodyPr>
          <a:lstStyle/>
          <a:p>
            <a:r>
              <a:rPr lang="en-US" sz="1600" b="1" dirty="0">
                <a:solidFill>
                  <a:srgbClr val="FFFF00"/>
                </a:solidFill>
              </a:rPr>
              <a:t>Model – 4 </a:t>
            </a:r>
            <a:r>
              <a:rPr lang="en-US" dirty="0"/>
              <a:t>  </a:t>
            </a:r>
            <a:r>
              <a:rPr lang="en-US" b="1" dirty="0">
                <a:solidFill>
                  <a:srgbClr val="FFFF00"/>
                </a:solidFill>
              </a:rPr>
              <a:t>K-Means clustering Algorithm</a:t>
            </a:r>
          </a:p>
          <a:p>
            <a:endParaRPr lang="en-US" sz="1600" b="1" dirty="0">
              <a:solidFill>
                <a:srgbClr val="FFFF00"/>
              </a:solidFill>
            </a:endParaRPr>
          </a:p>
          <a:p>
            <a:endParaRPr lang="en-US" dirty="0"/>
          </a:p>
        </p:txBody>
      </p:sp>
      <p:cxnSp>
        <p:nvCxnSpPr>
          <p:cNvPr id="18" name="Straight Arrow Connector 17">
            <a:extLst>
              <a:ext uri="{FF2B5EF4-FFF2-40B4-BE49-F238E27FC236}">
                <a16:creationId xmlns:a16="http://schemas.microsoft.com/office/drawing/2014/main" id="{F1E04D20-88C6-A79A-EAB8-25F33B834DCD}"/>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A05C43A-5905-C2EE-2756-B36DBA67E07D}"/>
              </a:ext>
            </a:extLst>
          </p:cNvPr>
          <p:cNvSpPr txBox="1"/>
          <p:nvPr/>
        </p:nvSpPr>
        <p:spPr>
          <a:xfrm>
            <a:off x="6318855" y="2234638"/>
            <a:ext cx="5367177" cy="1508105"/>
          </a:xfrm>
          <a:prstGeom prst="rect">
            <a:avLst/>
          </a:prstGeom>
          <a:noFill/>
        </p:spPr>
        <p:txBody>
          <a:bodyPr wrap="square" rtlCol="0">
            <a:spAutoFit/>
          </a:bodyPr>
          <a:lstStyle/>
          <a:p>
            <a:r>
              <a:rPr lang="en-US" sz="1400" dirty="0">
                <a:solidFill>
                  <a:schemeClr val="bg1"/>
                </a:solidFill>
              </a:rPr>
              <a:t>Steps - Encoding with categorical column,</a:t>
            </a:r>
            <a:r>
              <a:rPr lang="en-US" sz="1400" dirty="0"/>
              <a:t> </a:t>
            </a:r>
            <a:r>
              <a:rPr lang="en-US" sz="1400" dirty="0">
                <a:solidFill>
                  <a:schemeClr val="bg1"/>
                </a:solidFill>
              </a:rPr>
              <a:t>log transformation for outliers</a:t>
            </a:r>
            <a:r>
              <a:rPr lang="en-US" sz="1100" dirty="0">
                <a:solidFill>
                  <a:schemeClr val="bg1"/>
                </a:solidFill>
              </a:rPr>
              <a:t>,</a:t>
            </a:r>
            <a:r>
              <a:rPr lang="en-US" sz="1400" dirty="0"/>
              <a:t> </a:t>
            </a:r>
            <a:r>
              <a:rPr lang="en-US" sz="1400" dirty="0">
                <a:solidFill>
                  <a:schemeClr val="bg1"/>
                </a:solidFill>
              </a:rPr>
              <a:t>Features scaling with Standard Scaler, Feature Selection- Detect multicollinearity, Elbow method/Silhouette score </a:t>
            </a:r>
            <a:r>
              <a:rPr lang="en-US" dirty="0">
                <a:solidFill>
                  <a:schemeClr val="bg1"/>
                </a:solidFill>
              </a:rPr>
              <a:t>, </a:t>
            </a:r>
            <a:r>
              <a:rPr lang="en-US" sz="1400" dirty="0">
                <a:solidFill>
                  <a:schemeClr val="bg1"/>
                </a:solidFill>
              </a:rPr>
              <a:t>Build Model , Model Evaluation.</a:t>
            </a:r>
          </a:p>
          <a:p>
            <a:br>
              <a:rPr lang="en-US" b="1" dirty="0"/>
            </a:br>
            <a:endParaRPr lang="en-US" sz="1400" dirty="0">
              <a:solidFill>
                <a:schemeClr val="bg1"/>
              </a:solidFill>
            </a:endParaRPr>
          </a:p>
        </p:txBody>
      </p:sp>
      <p:sp>
        <p:nvSpPr>
          <p:cNvPr id="11" name="TextBox 10">
            <a:extLst>
              <a:ext uri="{FF2B5EF4-FFF2-40B4-BE49-F238E27FC236}">
                <a16:creationId xmlns:a16="http://schemas.microsoft.com/office/drawing/2014/main" id="{98D73694-3D42-DB22-B3F2-05D2E1405B41}"/>
              </a:ext>
            </a:extLst>
          </p:cNvPr>
          <p:cNvSpPr txBox="1"/>
          <p:nvPr/>
        </p:nvSpPr>
        <p:spPr>
          <a:xfrm>
            <a:off x="774952" y="3292715"/>
            <a:ext cx="5299655" cy="338554"/>
          </a:xfrm>
          <a:prstGeom prst="rect">
            <a:avLst/>
          </a:prstGeom>
          <a:noFill/>
        </p:spPr>
        <p:txBody>
          <a:bodyPr wrap="square" rtlCol="0">
            <a:spAutoFit/>
          </a:bodyPr>
          <a:lstStyle/>
          <a:p>
            <a:r>
              <a:rPr lang="en-US" sz="1600" b="1" dirty="0">
                <a:solidFill>
                  <a:schemeClr val="bg1"/>
                </a:solidFill>
              </a:rPr>
              <a:t>Model Accuracy is 35% and f1_score is 53 % </a:t>
            </a:r>
          </a:p>
        </p:txBody>
      </p:sp>
      <p:sp>
        <p:nvSpPr>
          <p:cNvPr id="15" name="TextBox 14">
            <a:extLst>
              <a:ext uri="{FF2B5EF4-FFF2-40B4-BE49-F238E27FC236}">
                <a16:creationId xmlns:a16="http://schemas.microsoft.com/office/drawing/2014/main" id="{BE4090FD-9BDB-D493-EB20-2FC85F3D5C6F}"/>
              </a:ext>
            </a:extLst>
          </p:cNvPr>
          <p:cNvSpPr txBox="1"/>
          <p:nvPr/>
        </p:nvSpPr>
        <p:spPr>
          <a:xfrm>
            <a:off x="802441" y="3611709"/>
            <a:ext cx="5299655" cy="338554"/>
          </a:xfrm>
          <a:prstGeom prst="rect">
            <a:avLst/>
          </a:prstGeom>
          <a:noFill/>
        </p:spPr>
        <p:txBody>
          <a:bodyPr wrap="square" rtlCol="0">
            <a:spAutoFit/>
          </a:bodyPr>
          <a:lstStyle/>
          <a:p>
            <a:r>
              <a:rPr lang="en-US" sz="1600" b="1" dirty="0">
                <a:solidFill>
                  <a:schemeClr val="bg1"/>
                </a:solidFill>
              </a:rPr>
              <a:t>Recall is 70% and Precision 67% </a:t>
            </a:r>
          </a:p>
        </p:txBody>
      </p:sp>
      <p:sp>
        <p:nvSpPr>
          <p:cNvPr id="21" name="TextBox 20">
            <a:extLst>
              <a:ext uri="{FF2B5EF4-FFF2-40B4-BE49-F238E27FC236}">
                <a16:creationId xmlns:a16="http://schemas.microsoft.com/office/drawing/2014/main" id="{AB2B18AB-DB98-F5B3-5141-6BFB4239FFFB}"/>
              </a:ext>
            </a:extLst>
          </p:cNvPr>
          <p:cNvSpPr txBox="1"/>
          <p:nvPr/>
        </p:nvSpPr>
        <p:spPr>
          <a:xfrm>
            <a:off x="788251" y="3879377"/>
            <a:ext cx="4977708" cy="584775"/>
          </a:xfrm>
          <a:prstGeom prst="rect">
            <a:avLst/>
          </a:prstGeom>
          <a:noFill/>
        </p:spPr>
        <p:txBody>
          <a:bodyPr wrap="square" rtlCol="0">
            <a:spAutoFit/>
          </a:bodyPr>
          <a:lstStyle/>
          <a:p>
            <a:r>
              <a:rPr lang="en-US" sz="1600" b="1" dirty="0">
                <a:solidFill>
                  <a:schemeClr val="bg1"/>
                </a:solidFill>
              </a:rPr>
              <a:t>Drama has the best performance, Comedy, Thriller and Action perform moderately well</a:t>
            </a:r>
            <a:endParaRPr lang="en-US" sz="1400" b="1" dirty="0">
              <a:solidFill>
                <a:schemeClr val="bg1"/>
              </a:solidFill>
            </a:endParaRPr>
          </a:p>
        </p:txBody>
      </p:sp>
      <p:sp>
        <p:nvSpPr>
          <p:cNvPr id="26" name="TextBox 25">
            <a:extLst>
              <a:ext uri="{FF2B5EF4-FFF2-40B4-BE49-F238E27FC236}">
                <a16:creationId xmlns:a16="http://schemas.microsoft.com/office/drawing/2014/main" id="{6BBE71A8-21A6-1E7A-012A-2DD09A2B9C5B}"/>
              </a:ext>
            </a:extLst>
          </p:cNvPr>
          <p:cNvSpPr txBox="1"/>
          <p:nvPr/>
        </p:nvSpPr>
        <p:spPr>
          <a:xfrm>
            <a:off x="6352615" y="1636335"/>
            <a:ext cx="5839385" cy="892552"/>
          </a:xfrm>
          <a:prstGeom prst="rect">
            <a:avLst/>
          </a:prstGeom>
          <a:noFill/>
        </p:spPr>
        <p:txBody>
          <a:bodyPr wrap="square" rtlCol="0">
            <a:spAutoFit/>
          </a:bodyPr>
          <a:lstStyle/>
          <a:p>
            <a:r>
              <a:rPr lang="en-US" b="1" dirty="0">
                <a:solidFill>
                  <a:schemeClr val="bg1"/>
                </a:solidFill>
              </a:rPr>
              <a:t>Topic- </a:t>
            </a:r>
            <a:r>
              <a:rPr lang="en-US" sz="2000" b="1" dirty="0">
                <a:solidFill>
                  <a:srgbClr val="0070C0"/>
                </a:solidFill>
              </a:rPr>
              <a:t>Find patterns in the top-rated movies </a:t>
            </a:r>
            <a:endParaRPr lang="en-US" b="1" dirty="0">
              <a:solidFill>
                <a:srgbClr val="0070C0"/>
              </a:solidFill>
            </a:endParaRPr>
          </a:p>
          <a:p>
            <a:endParaRPr lang="en-US" b="1" dirty="0">
              <a:solidFill>
                <a:srgbClr val="0070C0"/>
              </a:solidFill>
            </a:endParaRPr>
          </a:p>
          <a:p>
            <a:endParaRPr lang="en-US" sz="1400" dirty="0">
              <a:solidFill>
                <a:schemeClr val="bg1"/>
              </a:solidFill>
            </a:endParaRPr>
          </a:p>
        </p:txBody>
      </p:sp>
      <p:sp>
        <p:nvSpPr>
          <p:cNvPr id="27" name="TextBox 26">
            <a:extLst>
              <a:ext uri="{FF2B5EF4-FFF2-40B4-BE49-F238E27FC236}">
                <a16:creationId xmlns:a16="http://schemas.microsoft.com/office/drawing/2014/main" id="{7DA0B8DC-15BA-D94B-9867-F2263B6FAFA9}"/>
              </a:ext>
            </a:extLst>
          </p:cNvPr>
          <p:cNvSpPr txBox="1"/>
          <p:nvPr/>
        </p:nvSpPr>
        <p:spPr>
          <a:xfrm>
            <a:off x="6450208" y="3214997"/>
            <a:ext cx="5299655" cy="338554"/>
          </a:xfrm>
          <a:prstGeom prst="rect">
            <a:avLst/>
          </a:prstGeom>
          <a:noFill/>
        </p:spPr>
        <p:txBody>
          <a:bodyPr wrap="square" rtlCol="0">
            <a:spAutoFit/>
          </a:bodyPr>
          <a:lstStyle/>
          <a:p>
            <a:r>
              <a:rPr lang="en-US" sz="1600" b="1" dirty="0">
                <a:solidFill>
                  <a:schemeClr val="bg1"/>
                </a:solidFill>
              </a:rPr>
              <a:t>Silhouette score is 0.11 with k value 7</a:t>
            </a:r>
          </a:p>
        </p:txBody>
      </p:sp>
      <p:sp>
        <p:nvSpPr>
          <p:cNvPr id="28" name="TextBox 27">
            <a:extLst>
              <a:ext uri="{FF2B5EF4-FFF2-40B4-BE49-F238E27FC236}">
                <a16:creationId xmlns:a16="http://schemas.microsoft.com/office/drawing/2014/main" id="{C8DEAF58-838C-1DD5-EB72-E0E38A600814}"/>
              </a:ext>
            </a:extLst>
          </p:cNvPr>
          <p:cNvSpPr txBox="1"/>
          <p:nvPr/>
        </p:nvSpPr>
        <p:spPr>
          <a:xfrm>
            <a:off x="6434911" y="3540823"/>
            <a:ext cx="5299655" cy="830997"/>
          </a:xfrm>
          <a:prstGeom prst="rect">
            <a:avLst/>
          </a:prstGeom>
          <a:noFill/>
        </p:spPr>
        <p:txBody>
          <a:bodyPr wrap="square" rtlCol="0">
            <a:spAutoFit/>
          </a:bodyPr>
          <a:lstStyle/>
          <a:p>
            <a:r>
              <a:rPr lang="en-US" sz="1600" b="1" dirty="0">
                <a:solidFill>
                  <a:schemeClr val="bg1"/>
                </a:solidFill>
              </a:rPr>
              <a:t>Calinski Harabasz Index is 34.38 and Davies-Bouldin index 1.95</a:t>
            </a:r>
          </a:p>
          <a:p>
            <a:endParaRPr lang="en-US" sz="1600" b="1" dirty="0">
              <a:solidFill>
                <a:schemeClr val="bg1"/>
              </a:solidFill>
            </a:endParaRPr>
          </a:p>
        </p:txBody>
      </p:sp>
      <p:sp>
        <p:nvSpPr>
          <p:cNvPr id="29" name="TextBox 28">
            <a:extLst>
              <a:ext uri="{FF2B5EF4-FFF2-40B4-BE49-F238E27FC236}">
                <a16:creationId xmlns:a16="http://schemas.microsoft.com/office/drawing/2014/main" id="{2A6A4132-6627-2270-D712-6E86FBEE83E5}"/>
              </a:ext>
            </a:extLst>
          </p:cNvPr>
          <p:cNvSpPr txBox="1"/>
          <p:nvPr/>
        </p:nvSpPr>
        <p:spPr>
          <a:xfrm>
            <a:off x="6208322" y="4476524"/>
            <a:ext cx="5461081" cy="2185214"/>
          </a:xfrm>
          <a:prstGeom prst="rect">
            <a:avLst/>
          </a:prstGeom>
          <a:noFill/>
        </p:spPr>
        <p:txBody>
          <a:bodyPr wrap="square" rtlCol="0">
            <a:spAutoFit/>
          </a:bodyPr>
          <a:lstStyle/>
          <a:p>
            <a:r>
              <a:rPr lang="en-US" sz="1400" b="1" dirty="0">
                <a:solidFill>
                  <a:schemeClr val="bg1"/>
                </a:solidFill>
                <a:latin typeface="Aptos" panose="020B0004020202020204" pitchFamily="34" charset="0"/>
              </a:rPr>
              <a:t>Content Strategy: Helps in identifying key success factors (e.g., high budget, famous director, genre diversity).</a:t>
            </a:r>
          </a:p>
          <a:p>
            <a:endParaRPr lang="en-US" sz="1400" b="1" dirty="0">
              <a:solidFill>
                <a:schemeClr val="bg1"/>
              </a:solidFill>
              <a:latin typeface="Aptos" panose="020B0004020202020204" pitchFamily="34" charset="0"/>
            </a:endParaRPr>
          </a:p>
          <a:p>
            <a:r>
              <a:rPr lang="en-US" sz="1400" b="1" dirty="0">
                <a:solidFill>
                  <a:schemeClr val="bg1"/>
                </a:solidFill>
                <a:latin typeface="Aptos" panose="020B0004020202020204" pitchFamily="34" charset="0"/>
              </a:rPr>
              <a:t>Talent Acquisition: Spot clusters with high-performing directors and actors to replicate success.</a:t>
            </a:r>
          </a:p>
          <a:p>
            <a:endParaRPr lang="en-US" sz="1400" b="1" dirty="0">
              <a:solidFill>
                <a:schemeClr val="bg1"/>
              </a:solidFill>
              <a:latin typeface="Aptos" panose="020B0004020202020204" pitchFamily="34" charset="0"/>
            </a:endParaRPr>
          </a:p>
          <a:p>
            <a:r>
              <a:rPr lang="en-US" sz="1300" b="1" dirty="0">
                <a:solidFill>
                  <a:schemeClr val="bg1"/>
                </a:solidFill>
                <a:latin typeface="Aptos" panose="020B0004020202020204" pitchFamily="34" charset="0"/>
              </a:rPr>
              <a:t>Genre Trends: Find genre combinations that appeal to broader audiences.</a:t>
            </a:r>
          </a:p>
          <a:p>
            <a:endParaRPr lang="en-US" sz="1300" b="1" dirty="0">
              <a:solidFill>
                <a:schemeClr val="bg1"/>
              </a:solidFill>
              <a:latin typeface="Aptos" panose="020B0004020202020204" pitchFamily="34" charset="0"/>
            </a:endParaRPr>
          </a:p>
          <a:p>
            <a:r>
              <a:rPr lang="en-US" sz="1300" b="1" dirty="0">
                <a:solidFill>
                  <a:schemeClr val="bg1"/>
                </a:solidFill>
                <a:latin typeface="Aptos" panose="020B0004020202020204" pitchFamily="34" charset="0"/>
              </a:rPr>
              <a:t>Cluster 3 emerged as the Gold Standard group</a:t>
            </a:r>
          </a:p>
        </p:txBody>
      </p:sp>
      <p:sp>
        <p:nvSpPr>
          <p:cNvPr id="30" name="TextBox 29">
            <a:extLst>
              <a:ext uri="{FF2B5EF4-FFF2-40B4-BE49-F238E27FC236}">
                <a16:creationId xmlns:a16="http://schemas.microsoft.com/office/drawing/2014/main" id="{62C09B6B-9F9C-A17D-5AAB-5E896FC0D32D}"/>
              </a:ext>
            </a:extLst>
          </p:cNvPr>
          <p:cNvSpPr txBox="1"/>
          <p:nvPr/>
        </p:nvSpPr>
        <p:spPr>
          <a:xfrm>
            <a:off x="7698190" y="4121696"/>
            <a:ext cx="3530641" cy="369332"/>
          </a:xfrm>
          <a:prstGeom prst="rect">
            <a:avLst/>
          </a:prstGeom>
          <a:noFill/>
        </p:spPr>
        <p:txBody>
          <a:bodyPr wrap="square" rtlCol="0">
            <a:spAutoFit/>
          </a:bodyPr>
          <a:lstStyle/>
          <a:p>
            <a:r>
              <a:rPr lang="en-US" dirty="0">
                <a:solidFill>
                  <a:srgbClr val="7030A0"/>
                </a:solidFill>
              </a:rPr>
              <a:t>Business Interpretation</a:t>
            </a:r>
          </a:p>
        </p:txBody>
      </p:sp>
      <p:cxnSp>
        <p:nvCxnSpPr>
          <p:cNvPr id="32" name="Straight Connector 31">
            <a:extLst>
              <a:ext uri="{FF2B5EF4-FFF2-40B4-BE49-F238E27FC236}">
                <a16:creationId xmlns:a16="http://schemas.microsoft.com/office/drawing/2014/main" id="{8B0249B9-5955-E07C-0D84-740DE903F6D8}"/>
              </a:ext>
            </a:extLst>
          </p:cNvPr>
          <p:cNvCxnSpPr>
            <a:cxnSpLocks/>
          </p:cNvCxnSpPr>
          <p:nvPr/>
        </p:nvCxnSpPr>
        <p:spPr>
          <a:xfrm flipV="1">
            <a:off x="6912864" y="2090633"/>
            <a:ext cx="4785270" cy="1731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B2C618B-4989-C0CE-DAE2-EA711EBFF34B}"/>
              </a:ext>
            </a:extLst>
          </p:cNvPr>
          <p:cNvCxnSpPr>
            <a:cxnSpLocks/>
          </p:cNvCxnSpPr>
          <p:nvPr/>
        </p:nvCxnSpPr>
        <p:spPr>
          <a:xfrm flipV="1">
            <a:off x="845403" y="2126306"/>
            <a:ext cx="4785270" cy="17316"/>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5AE57A5-3BD2-B668-2F14-AEE70E1C789F}"/>
              </a:ext>
            </a:extLst>
          </p:cNvPr>
          <p:cNvSpPr txBox="1"/>
          <p:nvPr/>
        </p:nvSpPr>
        <p:spPr>
          <a:xfrm>
            <a:off x="231647" y="4878506"/>
            <a:ext cx="5534311" cy="1600438"/>
          </a:xfrm>
          <a:prstGeom prst="rect">
            <a:avLst/>
          </a:prstGeom>
          <a:noFill/>
        </p:spPr>
        <p:txBody>
          <a:bodyPr wrap="square" rtlCol="0">
            <a:spAutoFit/>
          </a:bodyPr>
          <a:lstStyle/>
          <a:p>
            <a:r>
              <a:rPr lang="en-US" sz="1400" b="1" dirty="0">
                <a:solidFill>
                  <a:schemeClr val="bg1"/>
                </a:solidFill>
              </a:rPr>
              <a:t>1. Automation of Metadata: Speeds up genre tagging for streaming platforms and movie databases.</a:t>
            </a:r>
          </a:p>
          <a:p>
            <a:r>
              <a:rPr lang="en-US" sz="1400" b="1" dirty="0">
                <a:solidFill>
                  <a:schemeClr val="bg1"/>
                </a:solidFill>
              </a:rPr>
              <a:t>2. Knowing a movie's genre early helps design targeted promotions and trailers suited for specific viewer segments (e.g., action lovers vs. romance lovers)</a:t>
            </a:r>
          </a:p>
          <a:p>
            <a:r>
              <a:rPr lang="en-US" sz="1400" b="1" dirty="0">
                <a:solidFill>
                  <a:schemeClr val="bg1"/>
                </a:solidFill>
              </a:rPr>
              <a:t>3. Platform Curation: Streaming services can recommend or group movies based on predicted genre.</a:t>
            </a:r>
          </a:p>
        </p:txBody>
      </p:sp>
      <p:sp>
        <p:nvSpPr>
          <p:cNvPr id="38" name="TextBox 37">
            <a:extLst>
              <a:ext uri="{FF2B5EF4-FFF2-40B4-BE49-F238E27FC236}">
                <a16:creationId xmlns:a16="http://schemas.microsoft.com/office/drawing/2014/main" id="{8747AE04-60F2-2776-D3EB-7424115BCBAE}"/>
              </a:ext>
            </a:extLst>
          </p:cNvPr>
          <p:cNvSpPr txBox="1"/>
          <p:nvPr/>
        </p:nvSpPr>
        <p:spPr>
          <a:xfrm>
            <a:off x="1290707" y="4422785"/>
            <a:ext cx="3530641" cy="369332"/>
          </a:xfrm>
          <a:prstGeom prst="rect">
            <a:avLst/>
          </a:prstGeom>
          <a:noFill/>
        </p:spPr>
        <p:txBody>
          <a:bodyPr wrap="square" rtlCol="0">
            <a:spAutoFit/>
          </a:bodyPr>
          <a:lstStyle/>
          <a:p>
            <a:r>
              <a:rPr lang="en-US" dirty="0">
                <a:solidFill>
                  <a:srgbClr val="7030A0"/>
                </a:solidFill>
              </a:rPr>
              <a:t>Business Interpretation</a:t>
            </a:r>
          </a:p>
        </p:txBody>
      </p:sp>
    </p:spTree>
    <p:extLst>
      <p:ext uri="{BB962C8B-B14F-4D97-AF65-F5344CB8AC3E}">
        <p14:creationId xmlns:p14="http://schemas.microsoft.com/office/powerpoint/2010/main" val="153824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13AE2-CCF5-8EB8-B4BE-38E58F2D5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647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812E46-32C9-16AF-207F-C7D3F2DF6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137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E4E7-607F-C521-EDC4-C1D0591550AB}"/>
              </a:ext>
            </a:extLst>
          </p:cNvPr>
          <p:cNvSpPr>
            <a:spLocks noGrp="1"/>
          </p:cNvSpPr>
          <p:nvPr>
            <p:ph type="title"/>
          </p:nvPr>
        </p:nvSpPr>
        <p:spPr>
          <a:xfrm>
            <a:off x="-271271" y="-75758"/>
            <a:ext cx="12463271" cy="707136"/>
          </a:xfrm>
        </p:spPr>
        <p:txBody>
          <a:bodyPr>
            <a:normAutofit/>
          </a:bodyPr>
          <a:lstStyle/>
          <a:p>
            <a:r>
              <a:rPr lang="en-IN" sz="3200" dirty="0"/>
              <a:t>Business Implementation of &lt;&lt;ML&gt;&gt; Model</a:t>
            </a:r>
          </a:p>
        </p:txBody>
      </p:sp>
      <p:sp>
        <p:nvSpPr>
          <p:cNvPr id="3" name="Content Placeholder 2">
            <a:extLst>
              <a:ext uri="{FF2B5EF4-FFF2-40B4-BE49-F238E27FC236}">
                <a16:creationId xmlns:a16="http://schemas.microsoft.com/office/drawing/2014/main" id="{F74B6D79-B2AB-F077-433A-342E348D2BF3}"/>
              </a:ext>
            </a:extLst>
          </p:cNvPr>
          <p:cNvSpPr>
            <a:spLocks noGrp="1"/>
          </p:cNvSpPr>
          <p:nvPr>
            <p:ph idx="1"/>
          </p:nvPr>
        </p:nvSpPr>
        <p:spPr>
          <a:xfrm>
            <a:off x="152400" y="443704"/>
            <a:ext cx="11887200" cy="6331999"/>
          </a:xfrm>
        </p:spPr>
        <p:txBody>
          <a:bodyPr>
            <a:normAutofit fontScale="92500" lnSpcReduction="20000"/>
          </a:bodyPr>
          <a:lstStyle/>
          <a:p>
            <a:r>
              <a:rPr lang="en-US" sz="1400" b="1" dirty="0">
                <a:latin typeface="Aptos" panose="020B0004020202020204" pitchFamily="34" charset="0"/>
              </a:rPr>
              <a:t>Model 1: Movie Rating Prediction </a:t>
            </a:r>
            <a:r>
              <a:rPr lang="en-US" sz="1800" dirty="0">
                <a:latin typeface="Aptos" panose="020B0004020202020204" pitchFamily="34" charset="0"/>
              </a:rPr>
              <a:t>- </a:t>
            </a:r>
            <a:r>
              <a:rPr lang="en-US" sz="1400" dirty="0">
                <a:latin typeface="Aptos" panose="020B0004020202020204" pitchFamily="34" charset="0"/>
              </a:rPr>
              <a:t>To predict whether a movie will be highly rated and commercially successful</a:t>
            </a:r>
            <a:r>
              <a:rPr lang="en-US" sz="1600" dirty="0">
                <a:latin typeface="Aptos" panose="020B0004020202020204" pitchFamily="34" charset="0"/>
              </a:rPr>
              <a:t>.</a:t>
            </a:r>
          </a:p>
          <a:p>
            <a:pPr marL="0" indent="0">
              <a:buNone/>
            </a:pPr>
            <a:r>
              <a:rPr lang="en-US" sz="1400" dirty="0">
                <a:latin typeface="Aptos" panose="020B0004020202020204" pitchFamily="34" charset="0"/>
              </a:rPr>
              <a:t>Key Business Benefits:- 1. </a:t>
            </a:r>
            <a:r>
              <a:rPr lang="en-US" sz="1400" b="1" dirty="0">
                <a:latin typeface="Aptos" panose="020B0004020202020204" pitchFamily="34" charset="0"/>
              </a:rPr>
              <a:t>Greenlight Decisions:</a:t>
            </a:r>
            <a:r>
              <a:rPr lang="en-US" sz="1400" dirty="0">
                <a:latin typeface="Aptos" panose="020B0004020202020204" pitchFamily="34" charset="0"/>
              </a:rPr>
              <a:t> Studio executives can use early predictions to greenlight only promising scripts.</a:t>
            </a:r>
          </a:p>
          <a:p>
            <a:pPr marL="0" indent="0">
              <a:buNone/>
            </a:pPr>
            <a:r>
              <a:rPr lang="en-US" sz="1400" b="1" dirty="0">
                <a:latin typeface="Aptos" panose="020B0004020202020204" pitchFamily="34" charset="0"/>
              </a:rPr>
              <a:t>2. Budget Planning:</a:t>
            </a:r>
            <a:r>
              <a:rPr lang="en-US" sz="1400" dirty="0">
                <a:latin typeface="Aptos" panose="020B0004020202020204" pitchFamily="34" charset="0"/>
              </a:rPr>
              <a:t> Allocate higher budgets to movies with high predicted ratings.</a:t>
            </a:r>
          </a:p>
          <a:p>
            <a:pPr marL="0" indent="0">
              <a:buNone/>
            </a:pPr>
            <a:r>
              <a:rPr lang="en-US" sz="1400" b="1" dirty="0">
                <a:latin typeface="Aptos" panose="020B0004020202020204" pitchFamily="34" charset="0"/>
              </a:rPr>
              <a:t>3. Marketing Strategy:</a:t>
            </a:r>
            <a:r>
              <a:rPr lang="en-US" sz="1400" dirty="0">
                <a:latin typeface="Aptos" panose="020B0004020202020204" pitchFamily="34" charset="0"/>
              </a:rPr>
              <a:t> Focus promotional resources on movies predicted to perform well.</a:t>
            </a:r>
          </a:p>
          <a:p>
            <a:pPr marL="0" indent="0">
              <a:buNone/>
            </a:pPr>
            <a:r>
              <a:rPr lang="en-US" sz="1400" b="1" dirty="0">
                <a:latin typeface="Aptos" panose="020B0004020202020204" pitchFamily="34" charset="0"/>
              </a:rPr>
              <a:t>Real-world Impact: </a:t>
            </a:r>
            <a:r>
              <a:rPr lang="en-US" sz="1200" b="1" dirty="0">
                <a:latin typeface="Aptos" panose="020B0004020202020204" pitchFamily="34" charset="0"/>
              </a:rPr>
              <a:t>Model Accuracy</a:t>
            </a:r>
            <a:r>
              <a:rPr lang="en-US" sz="1400" b="1" dirty="0">
                <a:latin typeface="Aptos" panose="020B0004020202020204" pitchFamily="34" charset="0"/>
              </a:rPr>
              <a:t>:</a:t>
            </a:r>
            <a:r>
              <a:rPr lang="en-US" sz="1400" dirty="0">
                <a:latin typeface="Aptos" panose="020B0004020202020204" pitchFamily="34" charset="0"/>
              </a:rPr>
              <a:t> 79% Predicting successful movies at the pre-production stage reduces investment risks and boosts ROI.</a:t>
            </a:r>
          </a:p>
          <a:p>
            <a:r>
              <a:rPr lang="en-US" sz="1400" b="1" dirty="0">
                <a:latin typeface="Aptos" panose="020B0004020202020204" pitchFamily="34" charset="0"/>
              </a:rPr>
              <a:t>Model 2: Revenue Prediction- </a:t>
            </a:r>
            <a:r>
              <a:rPr lang="en-US" sz="1400" dirty="0">
                <a:latin typeface="Aptos" panose="020B0004020202020204" pitchFamily="34" charset="0"/>
              </a:rPr>
              <a:t>To estimate the expected revenue a movie will generate based on features like budget, genre, popularity, etc.</a:t>
            </a:r>
          </a:p>
          <a:p>
            <a:pPr marL="0" indent="0">
              <a:buNone/>
            </a:pPr>
            <a:r>
              <a:rPr lang="en-US" sz="1400" dirty="0">
                <a:latin typeface="Aptos" panose="020B0004020202020204" pitchFamily="34" charset="0"/>
              </a:rPr>
              <a:t>Key Business Benefits:- 1. </a:t>
            </a:r>
            <a:r>
              <a:rPr lang="en-US" sz="1400" b="1" dirty="0">
                <a:latin typeface="Aptos" panose="020B0004020202020204" pitchFamily="34" charset="0"/>
              </a:rPr>
              <a:t>ROI Estimation:</a:t>
            </a:r>
            <a:r>
              <a:rPr lang="en-US" sz="1400" dirty="0">
                <a:latin typeface="Aptos" panose="020B0004020202020204" pitchFamily="34" charset="0"/>
              </a:rPr>
              <a:t> Predicts financial return to help plan profit margins.</a:t>
            </a:r>
          </a:p>
          <a:p>
            <a:pPr marL="0" indent="0">
              <a:buNone/>
            </a:pPr>
            <a:r>
              <a:rPr lang="en-US" sz="1400" b="1" dirty="0">
                <a:latin typeface="Aptos" panose="020B0004020202020204" pitchFamily="34" charset="0"/>
              </a:rPr>
              <a:t>2. Budget Optimization:</a:t>
            </a:r>
            <a:r>
              <a:rPr lang="en-US" sz="1400" dirty="0">
                <a:latin typeface="Aptos" panose="020B0004020202020204" pitchFamily="34" charset="0"/>
              </a:rPr>
              <a:t> Helps studios adjust budgets according to expected returns.</a:t>
            </a:r>
          </a:p>
          <a:p>
            <a:pPr marL="0" indent="0">
              <a:buNone/>
            </a:pPr>
            <a:r>
              <a:rPr lang="en-US" sz="1400" dirty="0">
                <a:latin typeface="Aptos" panose="020B0004020202020204" pitchFamily="34" charset="0"/>
              </a:rPr>
              <a:t>3. I</a:t>
            </a:r>
            <a:r>
              <a:rPr lang="en-US" sz="1400" b="1" dirty="0">
                <a:latin typeface="Aptos" panose="020B0004020202020204" pitchFamily="34" charset="0"/>
              </a:rPr>
              <a:t>nvestor Pitching:</a:t>
            </a:r>
            <a:r>
              <a:rPr lang="en-US" sz="1400" dirty="0">
                <a:latin typeface="Aptos" panose="020B0004020202020204" pitchFamily="34" charset="0"/>
              </a:rPr>
              <a:t> Use revenue projections to attract investors and distributors.</a:t>
            </a:r>
          </a:p>
          <a:p>
            <a:pPr marL="0" indent="0">
              <a:buNone/>
            </a:pPr>
            <a:r>
              <a:rPr lang="en-US" sz="1400" b="1" dirty="0">
                <a:latin typeface="Aptos" panose="020B0004020202020204" pitchFamily="34" charset="0"/>
              </a:rPr>
              <a:t>Real-world Impact:</a:t>
            </a:r>
            <a:r>
              <a:rPr lang="en-US" sz="1400" dirty="0">
                <a:latin typeface="Aptos" panose="020B0004020202020204" pitchFamily="34" charset="0"/>
              </a:rPr>
              <a:t> </a:t>
            </a:r>
            <a:r>
              <a:rPr lang="en-US" sz="1400" b="1" dirty="0">
                <a:latin typeface="Aptos" panose="020B0004020202020204" pitchFamily="34" charset="0"/>
              </a:rPr>
              <a:t>R² Score:</a:t>
            </a:r>
            <a:r>
              <a:rPr lang="en-US" sz="1400" dirty="0">
                <a:latin typeface="Aptos" panose="020B0004020202020204" pitchFamily="34" charset="0"/>
              </a:rPr>
              <a:t> 60% Provides strong forecasting for medium-budget films and supports more informed financial decisions.</a:t>
            </a:r>
          </a:p>
          <a:p>
            <a:r>
              <a:rPr lang="en-US" sz="1400" b="1" dirty="0">
                <a:latin typeface="Aptos" panose="020B0004020202020204" pitchFamily="34" charset="0"/>
              </a:rPr>
              <a:t>Model 3: Genre Categorization </a:t>
            </a:r>
            <a:r>
              <a:rPr lang="en-US" sz="1400" dirty="0">
                <a:latin typeface="Aptos" panose="020B0004020202020204" pitchFamily="34" charset="0"/>
              </a:rPr>
              <a:t>:- To automatically categorize movies into genres based on available features.</a:t>
            </a:r>
          </a:p>
          <a:p>
            <a:pPr marL="0" indent="0">
              <a:buNone/>
            </a:pPr>
            <a:r>
              <a:rPr lang="en-US" sz="1400" dirty="0">
                <a:latin typeface="Aptos" panose="020B0004020202020204" pitchFamily="34" charset="0"/>
              </a:rPr>
              <a:t>Key Business Benefits:- 1. </a:t>
            </a:r>
            <a:r>
              <a:rPr lang="en-US" sz="1400" b="1" dirty="0">
                <a:latin typeface="Aptos" panose="020B0004020202020204" pitchFamily="34" charset="0"/>
              </a:rPr>
              <a:t>Automation of Metadata:</a:t>
            </a:r>
            <a:r>
              <a:rPr lang="en-US" sz="1400" dirty="0">
                <a:latin typeface="Aptos" panose="020B0004020202020204" pitchFamily="34" charset="0"/>
              </a:rPr>
              <a:t> Speeds up genre tagging for streaming platforms and movie databases.</a:t>
            </a:r>
          </a:p>
          <a:p>
            <a:pPr marL="0" indent="0">
              <a:buNone/>
            </a:pPr>
            <a:r>
              <a:rPr lang="en-US" sz="1400" b="1" dirty="0">
                <a:latin typeface="Aptos" panose="020B0004020202020204" pitchFamily="34" charset="0"/>
              </a:rPr>
              <a:t>2.Targeted Marketing:</a:t>
            </a:r>
            <a:r>
              <a:rPr lang="en-US" sz="1400" dirty="0">
                <a:latin typeface="Aptos" panose="020B0004020202020204" pitchFamily="34" charset="0"/>
              </a:rPr>
              <a:t> Helps in tailoring trailers and promotions to specific audience segments.</a:t>
            </a:r>
          </a:p>
          <a:p>
            <a:pPr marL="0" indent="0">
              <a:buNone/>
            </a:pPr>
            <a:r>
              <a:rPr lang="en-US" sz="1400" b="1" dirty="0">
                <a:latin typeface="Aptos" panose="020B0004020202020204" pitchFamily="34" charset="0"/>
              </a:rPr>
              <a:t>3.Platform Curation:</a:t>
            </a:r>
            <a:r>
              <a:rPr lang="en-US" sz="1400" dirty="0">
                <a:latin typeface="Aptos" panose="020B0004020202020204" pitchFamily="34" charset="0"/>
              </a:rPr>
              <a:t> Streaming services can recommend or group movies based on predicted genre.</a:t>
            </a:r>
          </a:p>
          <a:p>
            <a:pPr marL="0" indent="0">
              <a:buNone/>
            </a:pPr>
            <a:r>
              <a:rPr lang="en-US" sz="1400" b="1" dirty="0">
                <a:latin typeface="Aptos" panose="020B0004020202020204" pitchFamily="34" charset="0"/>
              </a:rPr>
              <a:t>Real-world Impact:</a:t>
            </a:r>
            <a:r>
              <a:rPr lang="en-US" sz="1400" dirty="0">
                <a:latin typeface="Aptos" panose="020B0004020202020204" pitchFamily="34" charset="0"/>
              </a:rPr>
              <a:t> </a:t>
            </a:r>
            <a:r>
              <a:rPr lang="en-US" sz="1400" b="1" dirty="0">
                <a:latin typeface="Aptos" panose="020B0004020202020204" pitchFamily="34" charset="0"/>
              </a:rPr>
              <a:t>Model Accuracy:</a:t>
            </a:r>
            <a:r>
              <a:rPr lang="en-US" sz="1400" dirty="0">
                <a:latin typeface="Aptos" panose="020B0004020202020204" pitchFamily="34" charset="0"/>
              </a:rPr>
              <a:t> 36% Despite moderate performance, it adds value in early content pipeline stages for content distributors and OTT platforms</a:t>
            </a:r>
            <a:r>
              <a:rPr lang="en-US" sz="1400" dirty="0"/>
              <a:t>.</a:t>
            </a:r>
          </a:p>
          <a:p>
            <a:pPr marL="0" indent="0">
              <a:buNone/>
            </a:pPr>
            <a:r>
              <a:rPr lang="en-US" sz="1400" b="1" dirty="0">
                <a:latin typeface="Aptos" panose="020B0004020202020204" pitchFamily="34" charset="0"/>
              </a:rPr>
              <a:t>Model 4: Top-Rated Movie Clustering</a:t>
            </a:r>
            <a:r>
              <a:rPr lang="en-US" sz="1400" dirty="0">
                <a:latin typeface="Aptos" panose="020B0004020202020204" pitchFamily="34" charset="0"/>
              </a:rPr>
              <a:t>- To identify hidden patterns and group characteristics in top-rated movies.</a:t>
            </a:r>
          </a:p>
          <a:p>
            <a:pPr marL="0" indent="0">
              <a:buNone/>
            </a:pPr>
            <a:r>
              <a:rPr lang="en-US" sz="1400" b="1" dirty="0">
                <a:latin typeface="Aptos" panose="020B0004020202020204" pitchFamily="34" charset="0"/>
              </a:rPr>
              <a:t>Key Business Benefits:- Content Strategy:</a:t>
            </a:r>
            <a:r>
              <a:rPr lang="en-US" sz="1400" dirty="0">
                <a:latin typeface="Aptos" panose="020B0004020202020204" pitchFamily="34" charset="0"/>
              </a:rPr>
              <a:t> Helps in identifying key success factors (e.g., high budget, famous director, genre diversity).</a:t>
            </a:r>
          </a:p>
          <a:p>
            <a:pPr marL="0" indent="0">
              <a:buNone/>
            </a:pPr>
            <a:r>
              <a:rPr lang="en-US" sz="1400" b="1" dirty="0">
                <a:latin typeface="Aptos" panose="020B0004020202020204" pitchFamily="34" charset="0"/>
              </a:rPr>
              <a:t>Talent Acquisition:</a:t>
            </a:r>
            <a:r>
              <a:rPr lang="en-US" sz="1400" dirty="0">
                <a:latin typeface="Aptos" panose="020B0004020202020204" pitchFamily="34" charset="0"/>
              </a:rPr>
              <a:t> Spot clusters with high-performing directors and actors to replicate success.</a:t>
            </a:r>
          </a:p>
          <a:p>
            <a:pPr marL="0" indent="0">
              <a:buNone/>
            </a:pPr>
            <a:r>
              <a:rPr lang="en-US" sz="1400" b="1" dirty="0">
                <a:latin typeface="Aptos" panose="020B0004020202020204" pitchFamily="34" charset="0"/>
              </a:rPr>
              <a:t> Genre Trends:</a:t>
            </a:r>
            <a:r>
              <a:rPr lang="en-US" sz="1400" dirty="0">
                <a:latin typeface="Aptos" panose="020B0004020202020204" pitchFamily="34" charset="0"/>
              </a:rPr>
              <a:t> Find genre combinations that appeal to broader audiences. .. Cluster 3 emerged as the </a:t>
            </a:r>
            <a:r>
              <a:rPr lang="en-US" sz="1400" b="1" dirty="0">
                <a:latin typeface="Aptos" panose="020B0004020202020204" pitchFamily="34" charset="0"/>
              </a:rPr>
              <a:t>Gold Standard</a:t>
            </a:r>
            <a:r>
              <a:rPr lang="en-US" sz="1400" dirty="0">
                <a:latin typeface="Aptos" panose="020B0004020202020204" pitchFamily="34" charset="0"/>
              </a:rPr>
              <a:t> group.</a:t>
            </a:r>
          </a:p>
          <a:p>
            <a:pPr marL="0" indent="0">
              <a:buNone/>
            </a:pPr>
            <a:endParaRPr lang="en-US" sz="1400" dirty="0">
              <a:latin typeface="Aptos" panose="020B0004020202020204" pitchFamily="34" charset="0"/>
            </a:endParaRPr>
          </a:p>
          <a:p>
            <a:pPr marL="0" indent="0">
              <a:buNone/>
            </a:pPr>
            <a:endParaRPr lang="en-US" sz="1400" dirty="0"/>
          </a:p>
          <a:p>
            <a:pPr marL="0" indent="0">
              <a:buNone/>
            </a:pPr>
            <a:endParaRPr lang="en-IN" sz="1400" dirty="0"/>
          </a:p>
        </p:txBody>
      </p:sp>
      <mc:AlternateContent xmlns:mc="http://schemas.openxmlformats.org/markup-compatibility/2006">
        <mc:Choice xmlns:am3d="http://schemas.microsoft.com/office/drawing/2017/model3d" Requires="am3d">
          <p:graphicFrame>
            <p:nvGraphicFramePr>
              <p:cNvPr id="4" name="3D Model 3" descr="15 in. Surface Book 2">
                <a:extLst>
                  <a:ext uri="{FF2B5EF4-FFF2-40B4-BE49-F238E27FC236}">
                    <a16:creationId xmlns:a16="http://schemas.microsoft.com/office/drawing/2014/main" id="{963BDC77-327F-5D70-71CA-AAA547F74EA8}"/>
                  </a:ext>
                </a:extLst>
              </p:cNvPr>
              <p:cNvGraphicFramePr/>
              <p:nvPr>
                <p:extLst>
                  <p:ext uri="{D42A27DB-BD31-4B8C-83A1-F6EECF244321}">
                    <p14:modId xmlns:p14="http://schemas.microsoft.com/office/powerpoint/2010/main" val="3798556039"/>
                  </p:ext>
                </p:extLst>
              </p:nvPr>
            </p:nvGraphicFramePr>
            <p:xfrm>
              <a:off x="9762403" y="277810"/>
              <a:ext cx="2947758" cy="1500634"/>
            </p:xfrm>
            <a:graphic>
              <a:graphicData uri="http://schemas.microsoft.com/office/drawing/2017/model3d">
                <am3d:model3d r:embed="rId2">
                  <am3d:spPr>
                    <a:xfrm>
                      <a:off x="0" y="0"/>
                      <a:ext cx="2947758" cy="1500634"/>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m3d:postTrans dx="0" dy="0" dz="0"/>
                  </am3d:trans>
                  <am3d:raster rName="Office3DRenderer" rVer="16.0.8326">
                    <am3d:blip r:embed="rId3"/>
                  </am3d:raster>
                  <am3d:objViewport viewportSz="25984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15 in. Surface Book 2">
                <a:extLst>
                  <a:ext uri="{FF2B5EF4-FFF2-40B4-BE49-F238E27FC236}">
                    <a16:creationId xmlns:a16="http://schemas.microsoft.com/office/drawing/2014/main" id="{963BDC77-327F-5D70-71CA-AAA547F74EA8}"/>
                  </a:ext>
                </a:extLst>
              </p:cNvPr>
              <p:cNvPicPr>
                <a:picLocks noGrp="1" noRot="1" noChangeAspect="1" noMove="1" noResize="1" noEditPoints="1" noAdjustHandles="1" noChangeArrowheads="1" noChangeShapeType="1" noCrop="1"/>
              </p:cNvPicPr>
              <p:nvPr/>
            </p:nvPicPr>
            <p:blipFill>
              <a:blip r:embed="rId3"/>
              <a:stretch>
                <a:fillRect/>
              </a:stretch>
            </p:blipFill>
            <p:spPr>
              <a:xfrm>
                <a:off x="9762403" y="277810"/>
                <a:ext cx="2947758" cy="15006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rain In Head">
                <a:extLst>
                  <a:ext uri="{FF2B5EF4-FFF2-40B4-BE49-F238E27FC236}">
                    <a16:creationId xmlns:a16="http://schemas.microsoft.com/office/drawing/2014/main" id="{5DABBD8E-7B13-0235-7793-751D30AB9846}"/>
                  </a:ext>
                </a:extLst>
              </p:cNvPr>
              <p:cNvGraphicFramePr>
                <a:graphicFrameLocks noChangeAspect="1"/>
              </p:cNvGraphicFramePr>
              <p:nvPr>
                <p:extLst>
                  <p:ext uri="{D42A27DB-BD31-4B8C-83A1-F6EECF244321}">
                    <p14:modId xmlns:p14="http://schemas.microsoft.com/office/powerpoint/2010/main" val="1959095312"/>
                  </p:ext>
                </p:extLst>
              </p:nvPr>
            </p:nvGraphicFramePr>
            <p:xfrm>
              <a:off x="10646473" y="558024"/>
              <a:ext cx="1179617" cy="1293775"/>
            </p:xfrm>
            <a:graphic>
              <a:graphicData uri="http://schemas.microsoft.com/office/drawing/2017/model3d">
                <am3d:model3d r:embed="rId4">
                  <am3d:spPr>
                    <a:xfrm>
                      <a:off x="0" y="0"/>
                      <a:ext cx="1179617" cy="1293775"/>
                    </a:xfrm>
                    <a:prstGeom prst="rect">
                      <a:avLst/>
                    </a:prstGeom>
                  </am3d:spPr>
                  <am3d:camera>
                    <am3d:pos x="0" y="0" z="74489115"/>
                    <am3d:up dx="0" dy="36000000" dz="0"/>
                    <am3d:lookAt x="0" y="0" z="0"/>
                    <am3d:perspective fov="2700000"/>
                  </am3d:camera>
                  <am3d:trans>
                    <am3d:meterPerModelUnit n="118218" d="1000000"/>
                    <am3d:preTrans dx="-144" dy="-18000000" dz="1196781"/>
                    <am3d:scale>
                      <am3d:sx n="1000000" d="1000000"/>
                      <am3d:sy n="1000000" d="1000000"/>
                      <am3d:sz n="1000000" d="1000000"/>
                    </am3d:scale>
                    <am3d:rot/>
                    <am3d:postTrans dx="0" dy="0" dz="0"/>
                  </am3d:trans>
                  <am3d:raster rName="Office3DRenderer" rVer="16.0.8326">
                    <am3d:blip r:embed="rId5"/>
                  </am3d:raster>
                  <am3d:objViewport viewportSz="19977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rain In Head">
                <a:extLst>
                  <a:ext uri="{FF2B5EF4-FFF2-40B4-BE49-F238E27FC236}">
                    <a16:creationId xmlns:a16="http://schemas.microsoft.com/office/drawing/2014/main" id="{5DABBD8E-7B13-0235-7793-751D30AB9846}"/>
                  </a:ext>
                </a:extLst>
              </p:cNvPr>
              <p:cNvPicPr>
                <a:picLocks noGrp="1" noRot="1" noChangeAspect="1" noMove="1" noResize="1" noEditPoints="1" noAdjustHandles="1" noChangeArrowheads="1" noChangeShapeType="1" noCrop="1"/>
              </p:cNvPicPr>
              <p:nvPr/>
            </p:nvPicPr>
            <p:blipFill>
              <a:blip r:embed="rId5"/>
              <a:stretch>
                <a:fillRect/>
              </a:stretch>
            </p:blipFill>
            <p:spPr>
              <a:xfrm>
                <a:off x="10646473" y="558024"/>
                <a:ext cx="1179617" cy="1293775"/>
              </a:xfrm>
              <a:prstGeom prst="rect">
                <a:avLst/>
              </a:prstGeom>
            </p:spPr>
          </p:pic>
        </mc:Fallback>
      </mc:AlternateContent>
    </p:spTree>
    <p:extLst>
      <p:ext uri="{BB962C8B-B14F-4D97-AF65-F5344CB8AC3E}">
        <p14:creationId xmlns:p14="http://schemas.microsoft.com/office/powerpoint/2010/main" val="673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13F1BB-F1B1-5FEC-BC25-6AB00DE74D4F}"/>
              </a:ext>
            </a:extLst>
          </p:cNvPr>
          <p:cNvSpPr>
            <a:spLocks noGrp="1"/>
          </p:cNvSpPr>
          <p:nvPr>
            <p:ph type="title"/>
          </p:nvPr>
        </p:nvSpPr>
        <p:spPr>
          <a:xfrm>
            <a:off x="849787" y="115824"/>
            <a:ext cx="10031573" cy="597408"/>
          </a:xfrm>
        </p:spPr>
        <p:txBody>
          <a:bodyPr>
            <a:normAutofit/>
          </a:bodyPr>
          <a:lstStyle/>
          <a:p>
            <a:r>
              <a:rPr lang="en-US" sz="2800" dirty="0">
                <a:latin typeface="Arial" panose="020B0604020202020204" pitchFamily="34" charset="0"/>
                <a:cs typeface="Arial" panose="020B0604020202020204" pitchFamily="34" charset="0"/>
              </a:rPr>
              <a:t>Problem Statement</a:t>
            </a:r>
            <a:endParaRPr lang="en-US" sz="3200" dirty="0"/>
          </a:p>
        </p:txBody>
      </p:sp>
      <p:sp>
        <p:nvSpPr>
          <p:cNvPr id="3" name="Content Placeholder 2">
            <a:extLst>
              <a:ext uri="{FF2B5EF4-FFF2-40B4-BE49-F238E27FC236}">
                <a16:creationId xmlns:a16="http://schemas.microsoft.com/office/drawing/2014/main" id="{5EC3A961-CC86-E395-2C6C-62C99A17D755}"/>
              </a:ext>
            </a:extLst>
          </p:cNvPr>
          <p:cNvSpPr>
            <a:spLocks noGrp="1"/>
          </p:cNvSpPr>
          <p:nvPr>
            <p:ph idx="1"/>
          </p:nvPr>
        </p:nvSpPr>
        <p:spPr>
          <a:xfrm>
            <a:off x="173736" y="713232"/>
            <a:ext cx="11823192" cy="5952744"/>
          </a:xfrm>
        </p:spPr>
        <p:txBody>
          <a:bodyPr/>
          <a:lstStyle/>
          <a:p>
            <a:pPr marL="0" indent="0">
              <a:buNone/>
            </a:pPr>
            <a:r>
              <a:rPr lang="en-US" sz="1800" b="1" dirty="0"/>
              <a:t>Movie Data Analysis </a:t>
            </a:r>
            <a:r>
              <a:rPr lang="en-US" sz="1800" dirty="0"/>
              <a:t> </a:t>
            </a:r>
            <a:r>
              <a:rPr lang="en-US" dirty="0"/>
              <a:t>involves collecting, cleaning, and analyzing movie datasets. Using tools such as Python, MySQL, Excel, and Tableau, the project performs  EDA and applies Machine Learning algorithms to predict revenue, profit, and audience ratings. These insights help identify key success factors, guide production and marketing strategies, and enhance decision-making in the film industry.</a:t>
            </a:r>
          </a:p>
          <a:p>
            <a:pPr marL="0" indent="0">
              <a:buNone/>
            </a:pPr>
            <a:r>
              <a:rPr lang="en-US" dirty="0"/>
              <a:t>                                                        </a:t>
            </a:r>
            <a:r>
              <a:rPr lang="en-US" sz="2400" b="1" u="sng" dirty="0">
                <a:effectLst/>
              </a:rPr>
              <a:t>BUSINESS FOCUS AREAS</a:t>
            </a:r>
            <a:endParaRPr lang="en-US" b="1" u="sng" dirty="0">
              <a:effectLst/>
            </a:endParaRPr>
          </a:p>
        </p:txBody>
      </p:sp>
      <p:cxnSp>
        <p:nvCxnSpPr>
          <p:cNvPr id="11" name="Straight Connector 10">
            <a:extLst>
              <a:ext uri="{FF2B5EF4-FFF2-40B4-BE49-F238E27FC236}">
                <a16:creationId xmlns:a16="http://schemas.microsoft.com/office/drawing/2014/main" id="{0701064A-59D9-91E2-FA9E-17D6EE37A560}"/>
              </a:ext>
            </a:extLst>
          </p:cNvPr>
          <p:cNvCxnSpPr/>
          <p:nvPr/>
        </p:nvCxnSpPr>
        <p:spPr>
          <a:xfrm>
            <a:off x="722376" y="3493008"/>
            <a:ext cx="49834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B859C55-6A62-CA70-D91D-80FA84F12B57}"/>
              </a:ext>
            </a:extLst>
          </p:cNvPr>
          <p:cNvCxnSpPr/>
          <p:nvPr/>
        </p:nvCxnSpPr>
        <p:spPr>
          <a:xfrm>
            <a:off x="722376" y="3493008"/>
            <a:ext cx="0" cy="2935224"/>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A5A32043-B879-E834-AA24-0641CDCF7D6E}"/>
              </a:ext>
            </a:extLst>
          </p:cNvPr>
          <p:cNvCxnSpPr/>
          <p:nvPr/>
        </p:nvCxnSpPr>
        <p:spPr>
          <a:xfrm>
            <a:off x="722376" y="6428232"/>
            <a:ext cx="49834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8F3736A-60B2-DA2B-C4BF-7B4AD5BD5B59}"/>
              </a:ext>
            </a:extLst>
          </p:cNvPr>
          <p:cNvCxnSpPr>
            <a:cxnSpLocks/>
          </p:cNvCxnSpPr>
          <p:nvPr/>
        </p:nvCxnSpPr>
        <p:spPr>
          <a:xfrm>
            <a:off x="5705856" y="3493008"/>
            <a:ext cx="0" cy="293522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85F84E3E-9F60-0CCC-DA62-451DA772BA5D}"/>
              </a:ext>
            </a:extLst>
          </p:cNvPr>
          <p:cNvCxnSpPr/>
          <p:nvPr/>
        </p:nvCxnSpPr>
        <p:spPr>
          <a:xfrm>
            <a:off x="6096000" y="3493008"/>
            <a:ext cx="0" cy="2935223"/>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797233D-015A-8800-88C3-4984B331FB17}"/>
              </a:ext>
            </a:extLst>
          </p:cNvPr>
          <p:cNvCxnSpPr/>
          <p:nvPr/>
        </p:nvCxnSpPr>
        <p:spPr>
          <a:xfrm>
            <a:off x="6096000" y="3493008"/>
            <a:ext cx="50962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71A7309A-DC26-0662-5786-47CC8870A43C}"/>
              </a:ext>
            </a:extLst>
          </p:cNvPr>
          <p:cNvCxnSpPr>
            <a:cxnSpLocks/>
          </p:cNvCxnSpPr>
          <p:nvPr/>
        </p:nvCxnSpPr>
        <p:spPr>
          <a:xfrm>
            <a:off x="6096000" y="6428231"/>
            <a:ext cx="50962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9D7441C-D196-C575-3944-87DFFF1B2F55}"/>
              </a:ext>
            </a:extLst>
          </p:cNvPr>
          <p:cNvCxnSpPr/>
          <p:nvPr/>
        </p:nvCxnSpPr>
        <p:spPr>
          <a:xfrm>
            <a:off x="11192256" y="3493008"/>
            <a:ext cx="0" cy="2935223"/>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51283674-340D-783B-00B6-ADDCA7A6BAEB}"/>
              </a:ext>
            </a:extLst>
          </p:cNvPr>
          <p:cNvSpPr txBox="1"/>
          <p:nvPr/>
        </p:nvSpPr>
        <p:spPr>
          <a:xfrm>
            <a:off x="849787" y="3648455"/>
            <a:ext cx="4764621" cy="2585323"/>
          </a:xfrm>
          <a:prstGeom prst="rect">
            <a:avLst/>
          </a:prstGeom>
          <a:noFill/>
        </p:spPr>
        <p:txBody>
          <a:bodyPr wrap="square" rtlCol="0">
            <a:spAutoFit/>
          </a:bodyPr>
          <a:lstStyle/>
          <a:p>
            <a:pPr marL="342900" indent="-342900">
              <a:buAutoNum type="arabicPeriod"/>
            </a:pPr>
            <a:r>
              <a:rPr lang="en-US" dirty="0"/>
              <a:t>Movie Performance Analysis</a:t>
            </a:r>
          </a:p>
          <a:p>
            <a:pPr marL="342900" indent="-342900">
              <a:buAutoNum type="arabicPeriod"/>
            </a:pPr>
            <a:endParaRPr lang="en-US" dirty="0"/>
          </a:p>
          <a:p>
            <a:pPr marL="342900" indent="-342900">
              <a:buAutoNum type="arabicPeriod"/>
            </a:pPr>
            <a:r>
              <a:rPr lang="en-US" dirty="0"/>
              <a:t>Cast &amp; Crew Impact</a:t>
            </a:r>
          </a:p>
          <a:p>
            <a:pPr marL="342900" indent="-342900">
              <a:buAutoNum type="arabicPeriod"/>
            </a:pPr>
            <a:endParaRPr lang="en-US" dirty="0"/>
          </a:p>
          <a:p>
            <a:pPr marL="342900" indent="-342900">
              <a:buAutoNum type="arabicPeriod"/>
            </a:pPr>
            <a:r>
              <a:rPr lang="en-US" dirty="0"/>
              <a:t>Budget Allocation &amp; Profitability</a:t>
            </a:r>
          </a:p>
          <a:p>
            <a:pPr marL="342900" indent="-342900">
              <a:buAutoNum type="arabicPeriod"/>
            </a:pPr>
            <a:endParaRPr lang="en-US" dirty="0"/>
          </a:p>
          <a:p>
            <a:pPr marL="342900" indent="-342900">
              <a:buAutoNum type="arabicPeriod"/>
            </a:pPr>
            <a:r>
              <a:rPr lang="en-US" dirty="0"/>
              <a:t>Runtime &amp; Content Strategy</a:t>
            </a:r>
          </a:p>
          <a:p>
            <a:endParaRPr lang="en-US" dirty="0"/>
          </a:p>
          <a:p>
            <a:r>
              <a:rPr lang="en-US" dirty="0"/>
              <a:t>5.   Statistical Analysis</a:t>
            </a:r>
          </a:p>
        </p:txBody>
      </p:sp>
      <p:sp>
        <p:nvSpPr>
          <p:cNvPr id="8" name="TextBox 7">
            <a:extLst>
              <a:ext uri="{FF2B5EF4-FFF2-40B4-BE49-F238E27FC236}">
                <a16:creationId xmlns:a16="http://schemas.microsoft.com/office/drawing/2014/main" id="{208BC0CF-A2C4-9A4C-FCA0-4C6AB33B1AE4}"/>
              </a:ext>
            </a:extLst>
          </p:cNvPr>
          <p:cNvSpPr txBox="1"/>
          <p:nvPr/>
        </p:nvSpPr>
        <p:spPr>
          <a:xfrm>
            <a:off x="6266690" y="3529459"/>
            <a:ext cx="4754876" cy="2854628"/>
          </a:xfrm>
          <a:prstGeom prst="rect">
            <a:avLst/>
          </a:prstGeom>
          <a:noFill/>
        </p:spPr>
        <p:txBody>
          <a:bodyPr wrap="square" rtlCol="0">
            <a:spAutoFit/>
          </a:bodyPr>
          <a:lstStyle/>
          <a:p>
            <a:r>
              <a:rPr lang="en-US" dirty="0"/>
              <a:t>6.  </a:t>
            </a:r>
            <a:r>
              <a:rPr lang="en-US" sz="1600" dirty="0"/>
              <a:t>RELEASE TRENDS &amp; PROFIT INSIGHTS</a:t>
            </a:r>
          </a:p>
          <a:p>
            <a:endParaRPr lang="en-US" sz="1050" dirty="0"/>
          </a:p>
          <a:p>
            <a:r>
              <a:rPr lang="en-US" dirty="0"/>
              <a:t>7.  </a:t>
            </a:r>
            <a:r>
              <a:rPr lang="en-US" sz="1600" dirty="0"/>
              <a:t>Profitability and Runtime Analysis in  </a:t>
            </a:r>
            <a:r>
              <a:rPr lang="en-US" sz="1400" dirty="0"/>
              <a:t>Global Movie Industry</a:t>
            </a:r>
            <a:endParaRPr lang="en-US" dirty="0"/>
          </a:p>
          <a:p>
            <a:endParaRPr lang="en-US" sz="900" dirty="0"/>
          </a:p>
          <a:p>
            <a:pPr marL="342900" indent="-342900">
              <a:buAutoNum type="arabicPeriod" startAt="8"/>
            </a:pPr>
            <a:r>
              <a:rPr lang="en-US" sz="1600" dirty="0"/>
              <a:t>Country, Language, Budget, and Genre Insights in Movie Success</a:t>
            </a:r>
          </a:p>
          <a:p>
            <a:pPr marL="342900" indent="-342900">
              <a:buAutoNum type="arabicPeriod" startAt="8"/>
            </a:pPr>
            <a:endParaRPr lang="en-US" sz="1200" dirty="0">
              <a:latin typeface="Aptos" panose="020B0004020202020204" pitchFamily="34" charset="0"/>
            </a:endParaRPr>
          </a:p>
          <a:p>
            <a:pPr marL="342900" indent="-342900">
              <a:buAutoNum type="arabicPeriod" startAt="8"/>
            </a:pPr>
            <a:r>
              <a:rPr lang="en-US" sz="1600" dirty="0"/>
              <a:t>Understanding Movie Success Through Direction, Profitability, Release</a:t>
            </a:r>
          </a:p>
          <a:p>
            <a:endParaRPr lang="en-US" sz="1400" dirty="0"/>
          </a:p>
          <a:p>
            <a:r>
              <a:rPr lang="en-US" dirty="0"/>
              <a:t>10.  </a:t>
            </a:r>
            <a:r>
              <a:rPr lang="en-US" sz="1600" dirty="0"/>
              <a:t>Profit Prediction &amp; Success Modeling</a:t>
            </a:r>
            <a:endParaRPr lang="en-US" dirty="0"/>
          </a:p>
        </p:txBody>
      </p:sp>
      <p:cxnSp>
        <p:nvCxnSpPr>
          <p:cNvPr id="10" name="Straight Arrow Connector 9">
            <a:extLst>
              <a:ext uri="{FF2B5EF4-FFF2-40B4-BE49-F238E27FC236}">
                <a16:creationId xmlns:a16="http://schemas.microsoft.com/office/drawing/2014/main" id="{EA567CC2-96CA-9584-34EE-663E7146275F}"/>
              </a:ext>
            </a:extLst>
          </p:cNvPr>
          <p:cNvCxnSpPr/>
          <p:nvPr/>
        </p:nvCxnSpPr>
        <p:spPr>
          <a:xfrm>
            <a:off x="301752" y="621792"/>
            <a:ext cx="115763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892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9A20-4E21-405D-A853-90FCADF8C609}"/>
              </a:ext>
            </a:extLst>
          </p:cNvPr>
          <p:cNvSpPr>
            <a:spLocks noGrp="1"/>
          </p:cNvSpPr>
          <p:nvPr>
            <p:ph type="title"/>
          </p:nvPr>
        </p:nvSpPr>
        <p:spPr>
          <a:xfrm>
            <a:off x="710648" y="0"/>
            <a:ext cx="10353761" cy="615696"/>
          </a:xfrm>
        </p:spPr>
        <p:txBody>
          <a:bodyPr/>
          <a:lstStyle/>
          <a:p>
            <a:r>
              <a:rPr lang="en-IN" dirty="0"/>
              <a:t>Summary</a:t>
            </a:r>
          </a:p>
        </p:txBody>
      </p:sp>
      <p:sp>
        <p:nvSpPr>
          <p:cNvPr id="3" name="Content Placeholder 2">
            <a:extLst>
              <a:ext uri="{FF2B5EF4-FFF2-40B4-BE49-F238E27FC236}">
                <a16:creationId xmlns:a16="http://schemas.microsoft.com/office/drawing/2014/main" id="{CCBF12CB-1D56-516E-B65C-6250EC15A683}"/>
              </a:ext>
            </a:extLst>
          </p:cNvPr>
          <p:cNvSpPr>
            <a:spLocks noGrp="1"/>
          </p:cNvSpPr>
          <p:nvPr>
            <p:ph idx="1"/>
          </p:nvPr>
        </p:nvSpPr>
        <p:spPr>
          <a:xfrm>
            <a:off x="152400" y="871728"/>
            <a:ext cx="11887199" cy="6123432"/>
          </a:xfrm>
        </p:spPr>
        <p:txBody>
          <a:bodyPr>
            <a:normAutofit lnSpcReduction="10000"/>
          </a:bodyPr>
          <a:lstStyle/>
          <a:p>
            <a:r>
              <a:rPr lang="en-US" sz="1400" b="1" dirty="0">
                <a:latin typeface="Aptos" panose="020B0004020202020204" pitchFamily="34" charset="0"/>
              </a:rPr>
              <a:t>The dataset contains records of around 4803 Movies.</a:t>
            </a:r>
          </a:p>
          <a:p>
            <a:r>
              <a:rPr lang="en-US" sz="1400" b="1" dirty="0">
                <a:effectLst/>
                <a:latin typeface="Aptos" panose="020B0004020202020204" pitchFamily="34" charset="0"/>
              </a:rPr>
              <a:t>English (en) language dominates the dataset with 4,503 movies, making up the vast majority of the entries.</a:t>
            </a:r>
          </a:p>
          <a:p>
            <a:r>
              <a:rPr lang="en-US" sz="1400" b="1" dirty="0">
                <a:latin typeface="Aptos" panose="020B0004020202020204" pitchFamily="34" charset="0"/>
              </a:rPr>
              <a:t>Avatar" stands out as the most profitable movie with a profit of over $2.5 billion, significantly exceeding other films on the list</a:t>
            </a:r>
            <a:r>
              <a:rPr lang="en-US" sz="1400" dirty="0"/>
              <a:t>.</a:t>
            </a:r>
          </a:p>
          <a:p>
            <a:r>
              <a:rPr lang="en-US" sz="1400" b="1" dirty="0">
                <a:latin typeface="Aptos" panose="020B0004020202020204" pitchFamily="34" charset="0"/>
              </a:rPr>
              <a:t>Adventure leads with the highest total profit ($1.12 trillion), followed by Action ($1.03 trillion), </a:t>
            </a:r>
            <a:r>
              <a:rPr lang="en-US" sz="1400" dirty="0"/>
              <a:t>These genres are likely the most commercially viable and attract large-scale audiences.</a:t>
            </a:r>
          </a:p>
          <a:p>
            <a:r>
              <a:rPr lang="en-US" sz="1400" dirty="0">
                <a:effectLst/>
              </a:rPr>
              <a:t> </a:t>
            </a:r>
            <a:r>
              <a:rPr lang="en-US" sz="1050" b="1" dirty="0">
                <a:effectLst/>
              </a:rPr>
              <a:t>$ </a:t>
            </a:r>
            <a:r>
              <a:rPr lang="en-US" sz="1400" b="1" dirty="0">
                <a:effectLst/>
                <a:latin typeface="Aptos" panose="020B0004020202020204" pitchFamily="34" charset="0"/>
              </a:rPr>
              <a:t>92281437.47 the average budget range for these high-profit films.</a:t>
            </a:r>
          </a:p>
          <a:p>
            <a:r>
              <a:rPr lang="en-US" sz="1400" b="1" dirty="0">
                <a:effectLst/>
                <a:latin typeface="Aptos" panose="020B0004020202020204" pitchFamily="34" charset="0"/>
              </a:rPr>
              <a:t> make a Note - a higher budget does not always result in higher revenue. Higher budget increases the potential for higher revenue, but it doesn't guarantee it. Success still depends on content quality, timing, audience connection, and competition</a:t>
            </a:r>
            <a:r>
              <a:rPr lang="en-US" dirty="0">
                <a:effectLst/>
              </a:rPr>
              <a:t>.</a:t>
            </a:r>
          </a:p>
          <a:p>
            <a:r>
              <a:rPr lang="en-US" sz="1400" b="1" dirty="0">
                <a:latin typeface="Aptos" panose="020B0004020202020204" pitchFamily="34" charset="0"/>
              </a:rPr>
              <a:t>Steven Spielberg is the most profitable director by a significant margin, with earnings exceeding 7 billion. Peter Jackson and James Cameron follow, each with profits above 5 billion</a:t>
            </a:r>
            <a:r>
              <a:rPr lang="en-US" sz="1200" b="1" dirty="0">
                <a:latin typeface="Aptos" panose="020B0004020202020204" pitchFamily="34" charset="0"/>
              </a:rPr>
              <a:t>. </a:t>
            </a:r>
            <a:r>
              <a:rPr lang="en-US" sz="1400" b="1" dirty="0">
                <a:effectLst/>
                <a:latin typeface="Aptos" panose="020B0004020202020204" pitchFamily="34" charset="0"/>
              </a:rPr>
              <a:t>most top profitable directors consistently deliver well-rated movies.</a:t>
            </a:r>
          </a:p>
          <a:p>
            <a:r>
              <a:rPr lang="en-US" sz="1400" b="1" dirty="0">
                <a:effectLst/>
                <a:latin typeface="Aptos" panose="020B0004020202020204" pitchFamily="34" charset="0"/>
              </a:rPr>
              <a:t>Tom Cruise leads with $9.33B total profit from 78 movies - showing a consistent high-profit record. Brad Pitt and Cameron Diaz follow closely, both contributing over $8B.Tom Cruise and Will Smith have the highest average profit per film (~$119M</a:t>
            </a:r>
            <a:r>
              <a:rPr lang="en-US" sz="1400" dirty="0">
                <a:effectLst/>
              </a:rPr>
              <a:t>) .</a:t>
            </a:r>
          </a:p>
          <a:p>
            <a:r>
              <a:rPr lang="en-US" sz="1400" b="1" dirty="0">
                <a:effectLst/>
                <a:latin typeface="Aptos" panose="020B0004020202020204" pitchFamily="34" charset="0"/>
              </a:rPr>
              <a:t>91 to 153 minute is the ideal runtime range for high-profit movies. longer movies tend to earn more, be more popular, and get better reviews.</a:t>
            </a:r>
          </a:p>
          <a:p>
            <a:r>
              <a:rPr lang="en-US" sz="1400" b="1" dirty="0">
                <a:effectLst/>
                <a:latin typeface="Aptos" panose="020B0004020202020204" pitchFamily="34" charset="0"/>
              </a:rPr>
              <a:t>2009 - the year with the highest number of movie releases and movies released in May and November tend to have the highest average profits and Q2 and Q3 often see higher profits, Years like 2012 and 2013 recorded particularly high peaks, suggesting strong box office performance</a:t>
            </a:r>
            <a:r>
              <a:rPr lang="en-US" b="1" dirty="0">
                <a:effectLst/>
              </a:rPr>
              <a:t>.</a:t>
            </a:r>
            <a:endParaRPr lang="en-US" sz="700" b="1" dirty="0">
              <a:latin typeface="Aptos" panose="020B0004020202020204" pitchFamily="34" charset="0"/>
            </a:endParaRPr>
          </a:p>
          <a:p>
            <a:r>
              <a:rPr lang="en-US" sz="1400" b="1" dirty="0">
                <a:latin typeface="Aptos" panose="020B0004020202020204" pitchFamily="34" charset="0"/>
              </a:rPr>
              <a:t>The United States  appears to be the dominant country in terms of movie profits, with an indicated profit of $186,412M. Other countries show varying levels of profit, with some displaying significant figures like Russia ($2,720M) and China ($3,056M), while many others have lower or negative profits </a:t>
            </a:r>
            <a:endParaRPr lang="en-US" sz="1400" b="1" dirty="0">
              <a:effectLst/>
              <a:latin typeface="Aptos" panose="020B0004020202020204" pitchFamily="34" charset="0"/>
            </a:endParaRPr>
          </a:p>
          <a:p>
            <a:pPr marL="0" indent="0">
              <a:buNone/>
            </a:pPr>
            <a:endParaRPr lang="en-US" sz="1100" b="1" dirty="0">
              <a:effectLst/>
              <a:latin typeface="Aptos" panose="020B0004020202020204" pitchFamily="34" charset="0"/>
            </a:endParaRPr>
          </a:p>
          <a:p>
            <a:endParaRPr lang="en-IN" sz="1400" b="1" dirty="0">
              <a:latin typeface="Aptos" panose="020B0004020202020204" pitchFamily="34" charset="0"/>
            </a:endParaRPr>
          </a:p>
        </p:txBody>
      </p:sp>
      <mc:AlternateContent xmlns:mc="http://schemas.openxmlformats.org/markup-compatibility/2006">
        <mc:Choice xmlns:am3d="http://schemas.microsoft.com/office/drawing/2017/model3d" Requires="am3d">
          <p:graphicFrame>
            <p:nvGraphicFramePr>
              <p:cNvPr id="7" name="3D Model 6" descr="Video camera">
                <a:extLst>
                  <a:ext uri="{FF2B5EF4-FFF2-40B4-BE49-F238E27FC236}">
                    <a16:creationId xmlns:a16="http://schemas.microsoft.com/office/drawing/2014/main" id="{6EF7970F-BF79-BAB1-3B94-00EC9B27E995}"/>
                  </a:ext>
                </a:extLst>
              </p:cNvPr>
              <p:cNvGraphicFramePr>
                <a:graphicFrameLocks noChangeAspect="1"/>
              </p:cNvGraphicFramePr>
              <p:nvPr>
                <p:extLst>
                  <p:ext uri="{D42A27DB-BD31-4B8C-83A1-F6EECF244321}">
                    <p14:modId xmlns:p14="http://schemas.microsoft.com/office/powerpoint/2010/main" val="1123168459"/>
                  </p:ext>
                </p:extLst>
              </p:nvPr>
            </p:nvGraphicFramePr>
            <p:xfrm>
              <a:off x="9655533" y="-254244"/>
              <a:ext cx="2384066" cy="1872732"/>
            </p:xfrm>
            <a:graphic>
              <a:graphicData uri="http://schemas.microsoft.com/office/drawing/2017/model3d">
                <am3d:model3d r:embed="rId2">
                  <am3d:spPr>
                    <a:xfrm>
                      <a:off x="0" y="0"/>
                      <a:ext cx="2384066" cy="1872732"/>
                    </a:xfrm>
                    <a:prstGeom prst="rect">
                      <a:avLst/>
                    </a:prstGeom>
                  </am3d:spPr>
                  <am3d:camera>
                    <am3d:pos x="0" y="0" z="56880156"/>
                    <am3d:up dx="0" dy="36000000" dz="0"/>
                    <am3d:lookAt x="0" y="0" z="0"/>
                    <am3d:perspective fov="2700000"/>
                  </am3d:camera>
                  <am3d:trans>
                    <am3d:meterPerModelUnit n="1573662" d="1000000"/>
                    <am3d:preTrans dx="0" dy="-8794003" dz="0"/>
                    <am3d:scale>
                      <am3d:sx n="1000000" d="1000000"/>
                      <am3d:sy n="1000000" d="1000000"/>
                      <am3d:sz n="1000000" d="1000000"/>
                    </am3d:scale>
                    <am3d:rot ax="591384" ay="-2195582" az="-354799"/>
                    <am3d:postTrans dx="0" dy="0" dz="0"/>
                  </am3d:trans>
                  <am3d:raster rName="Office3DRenderer" rVer="16.0.8326">
                    <am3d:blip r:embed="rId3"/>
                  </am3d:raster>
                  <am3d:objViewport viewportSz="28776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Video camera">
                <a:extLst>
                  <a:ext uri="{FF2B5EF4-FFF2-40B4-BE49-F238E27FC236}">
                    <a16:creationId xmlns:a16="http://schemas.microsoft.com/office/drawing/2014/main" id="{6EF7970F-BF79-BAB1-3B94-00EC9B27E995}"/>
                  </a:ext>
                </a:extLst>
              </p:cNvPr>
              <p:cNvPicPr>
                <a:picLocks noGrp="1" noRot="1" noChangeAspect="1" noMove="1" noResize="1" noEditPoints="1" noAdjustHandles="1" noChangeArrowheads="1" noChangeShapeType="1" noCrop="1"/>
              </p:cNvPicPr>
              <p:nvPr/>
            </p:nvPicPr>
            <p:blipFill>
              <a:blip r:embed="rId3"/>
              <a:stretch>
                <a:fillRect/>
              </a:stretch>
            </p:blipFill>
            <p:spPr>
              <a:xfrm>
                <a:off x="9655533" y="-254244"/>
                <a:ext cx="2384066" cy="18727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Gold coins">
                <a:extLst>
                  <a:ext uri="{FF2B5EF4-FFF2-40B4-BE49-F238E27FC236}">
                    <a16:creationId xmlns:a16="http://schemas.microsoft.com/office/drawing/2014/main" id="{8A8A833F-C18A-DB04-79AA-EEE0153B0D07}"/>
                  </a:ext>
                </a:extLst>
              </p:cNvPr>
              <p:cNvGraphicFramePr>
                <a:graphicFrameLocks noChangeAspect="1"/>
              </p:cNvGraphicFramePr>
              <p:nvPr>
                <p:extLst>
                  <p:ext uri="{D42A27DB-BD31-4B8C-83A1-F6EECF244321}">
                    <p14:modId xmlns:p14="http://schemas.microsoft.com/office/powerpoint/2010/main" val="2854927748"/>
                  </p:ext>
                </p:extLst>
              </p:nvPr>
            </p:nvGraphicFramePr>
            <p:xfrm>
              <a:off x="92169" y="-158539"/>
              <a:ext cx="1288575" cy="1087993"/>
            </p:xfrm>
            <a:graphic>
              <a:graphicData uri="http://schemas.microsoft.com/office/drawing/2017/model3d">
                <am3d:model3d r:embed="rId4">
                  <am3d:spPr>
                    <a:xfrm>
                      <a:off x="0" y="0"/>
                      <a:ext cx="1288575" cy="1087993"/>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5400000"/>
                    <am3d:postTrans dx="0" dy="0" dz="0"/>
                  </am3d:trans>
                  <am3d:raster rName="Office3DRenderer" rVer="16.0.8326">
                    <am3d:blip r:embed="rId5"/>
                  </am3d:raster>
                  <am3d:objViewport viewportSz="17181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old coins">
                <a:extLst>
                  <a:ext uri="{FF2B5EF4-FFF2-40B4-BE49-F238E27FC236}">
                    <a16:creationId xmlns:a16="http://schemas.microsoft.com/office/drawing/2014/main" id="{8A8A833F-C18A-DB04-79AA-EEE0153B0D07}"/>
                  </a:ext>
                </a:extLst>
              </p:cNvPr>
              <p:cNvPicPr>
                <a:picLocks noGrp="1" noRot="1" noChangeAspect="1" noMove="1" noResize="1" noEditPoints="1" noAdjustHandles="1" noChangeArrowheads="1" noChangeShapeType="1" noCrop="1"/>
              </p:cNvPicPr>
              <p:nvPr/>
            </p:nvPicPr>
            <p:blipFill>
              <a:blip r:embed="rId5"/>
              <a:stretch>
                <a:fillRect/>
              </a:stretch>
            </p:blipFill>
            <p:spPr>
              <a:xfrm>
                <a:off x="92169" y="-158539"/>
                <a:ext cx="1288575" cy="1087993"/>
              </a:xfrm>
              <a:prstGeom prst="rect">
                <a:avLst/>
              </a:prstGeom>
            </p:spPr>
          </p:pic>
        </mc:Fallback>
      </mc:AlternateContent>
    </p:spTree>
    <p:extLst>
      <p:ext uri="{BB962C8B-B14F-4D97-AF65-F5344CB8AC3E}">
        <p14:creationId xmlns:p14="http://schemas.microsoft.com/office/powerpoint/2010/main" val="212788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BEB2-E750-4D23-BBFE-7A44B413479C}"/>
              </a:ext>
            </a:extLst>
          </p:cNvPr>
          <p:cNvSpPr>
            <a:spLocks noGrp="1"/>
          </p:cNvSpPr>
          <p:nvPr>
            <p:ph type="title"/>
          </p:nvPr>
        </p:nvSpPr>
        <p:spPr>
          <a:xfrm>
            <a:off x="730915" y="-43087"/>
            <a:ext cx="10353761" cy="652687"/>
          </a:xfrm>
        </p:spPr>
        <p:txBody>
          <a:bodyPr/>
          <a:lstStyle/>
          <a:p>
            <a:r>
              <a:rPr lang="en-IN" dirty="0"/>
              <a:t>Conclusion</a:t>
            </a:r>
          </a:p>
        </p:txBody>
      </p:sp>
      <p:sp>
        <p:nvSpPr>
          <p:cNvPr id="3" name="Content Placeholder 2">
            <a:extLst>
              <a:ext uri="{FF2B5EF4-FFF2-40B4-BE49-F238E27FC236}">
                <a16:creationId xmlns:a16="http://schemas.microsoft.com/office/drawing/2014/main" id="{BD456C04-9EAB-058B-2827-47D28039EAF2}"/>
              </a:ext>
            </a:extLst>
          </p:cNvPr>
          <p:cNvSpPr>
            <a:spLocks noGrp="1"/>
          </p:cNvSpPr>
          <p:nvPr>
            <p:ph idx="1"/>
          </p:nvPr>
        </p:nvSpPr>
        <p:spPr>
          <a:xfrm>
            <a:off x="210312" y="609600"/>
            <a:ext cx="11795759" cy="6102096"/>
          </a:xfrm>
        </p:spPr>
        <p:txBody>
          <a:bodyPr>
            <a:normAutofit/>
          </a:bodyPr>
          <a:lstStyle/>
          <a:p>
            <a:pPr marL="0" indent="0">
              <a:buNone/>
            </a:pPr>
            <a:r>
              <a:rPr lang="en-US" sz="1400" b="1" dirty="0">
                <a:latin typeface="Aptos" panose="020B0004020202020204" pitchFamily="34" charset="0"/>
              </a:rPr>
              <a:t>In conclusion, the movie dataset offers valuable insights into genre profitability, director and actor performance, budget-revenue dynamics, release timing, and geographical influence. These insights can support data-driven decisions in film production, marketing strategies, and investment planning, ultimately contributing to more successful outcomes in the movie industry.</a:t>
            </a:r>
          </a:p>
          <a:p>
            <a:pPr marL="0" indent="0">
              <a:buNone/>
            </a:pPr>
            <a:r>
              <a:rPr lang="en-US" sz="1600" b="1" dirty="0"/>
              <a:t>                                                                        </a:t>
            </a:r>
            <a:r>
              <a:rPr lang="en-US" sz="1600" b="1" dirty="0">
                <a:solidFill>
                  <a:srgbClr val="FFC000"/>
                </a:solidFill>
              </a:rPr>
              <a:t>Key Insights from Movie Data Analysis</a:t>
            </a:r>
          </a:p>
          <a:p>
            <a:r>
              <a:rPr lang="en-US" sz="1600" b="1" dirty="0">
                <a:latin typeface="Aptos" panose="020B0004020202020204" pitchFamily="34" charset="0"/>
              </a:rPr>
              <a:t> </a:t>
            </a:r>
            <a:r>
              <a:rPr lang="en-US" sz="1600" b="1" dirty="0">
                <a:latin typeface="Microsoft Tai Le" panose="020B0502040204020203" pitchFamily="34" charset="0"/>
                <a:cs typeface="Microsoft Tai Le" panose="020B0502040204020203" pitchFamily="34" charset="0"/>
              </a:rPr>
              <a:t>Language Preference</a:t>
            </a:r>
            <a:r>
              <a:rPr lang="en-US" sz="1600" dirty="0">
                <a:latin typeface="Microsoft Tai Le" panose="020B0502040204020203" pitchFamily="34" charset="0"/>
                <a:cs typeface="Microsoft Tai Le" panose="020B0502040204020203" pitchFamily="34" charset="0"/>
              </a:rPr>
              <a:t>: Focus on </a:t>
            </a:r>
            <a:r>
              <a:rPr lang="en-US" sz="1600" b="1" dirty="0">
                <a:latin typeface="Microsoft Tai Le" panose="020B0502040204020203" pitchFamily="34" charset="0"/>
                <a:cs typeface="Microsoft Tai Le" panose="020B0502040204020203" pitchFamily="34" charset="0"/>
              </a:rPr>
              <a:t>English-language films</a:t>
            </a:r>
            <a:r>
              <a:rPr lang="en-US" sz="1600" dirty="0">
                <a:latin typeface="Microsoft Tai Le" panose="020B0502040204020203" pitchFamily="34" charset="0"/>
                <a:cs typeface="Microsoft Tai Le" panose="020B0502040204020203" pitchFamily="34" charset="0"/>
              </a:rPr>
              <a:t>, as they dominate the global market with over </a:t>
            </a:r>
            <a:r>
              <a:rPr lang="en-US" sz="1600" b="1" dirty="0">
                <a:latin typeface="Microsoft Tai Le" panose="020B0502040204020203" pitchFamily="34" charset="0"/>
                <a:cs typeface="Microsoft Tai Le" panose="020B0502040204020203" pitchFamily="34" charset="0"/>
              </a:rPr>
              <a:t>4,500 titles</a:t>
            </a:r>
            <a:r>
              <a:rPr lang="en-US" sz="1600" dirty="0">
                <a:latin typeface="Microsoft Tai Le" panose="020B0502040204020203" pitchFamily="34" charset="0"/>
                <a:cs typeface="Microsoft Tai Le" panose="020B0502040204020203" pitchFamily="34" charset="0"/>
              </a:rPr>
              <a:t> in the dataset.</a:t>
            </a:r>
          </a:p>
          <a:p>
            <a:r>
              <a:rPr lang="en-US" sz="1600" b="1" dirty="0">
                <a:latin typeface="Microsoft Tai Le" panose="020B0502040204020203" pitchFamily="34" charset="0"/>
                <a:cs typeface="Microsoft Tai Le" panose="020B0502040204020203" pitchFamily="34" charset="0"/>
              </a:rPr>
              <a:t>High-Profit Genres</a:t>
            </a:r>
            <a:r>
              <a:rPr lang="en-US" sz="1600" dirty="0">
                <a:latin typeface="Microsoft Tai Le" panose="020B0502040204020203" pitchFamily="34" charset="0"/>
                <a:cs typeface="Microsoft Tai Le" panose="020B0502040204020203" pitchFamily="34" charset="0"/>
              </a:rPr>
              <a:t>: </a:t>
            </a:r>
            <a:r>
              <a:rPr lang="en-US" sz="1600" b="1" dirty="0">
                <a:latin typeface="Microsoft Tai Le" panose="020B0502040204020203" pitchFamily="34" charset="0"/>
                <a:cs typeface="Microsoft Tai Le" panose="020B0502040204020203" pitchFamily="34" charset="0"/>
              </a:rPr>
              <a:t>Adventure</a:t>
            </a:r>
            <a:r>
              <a:rPr lang="en-US" sz="1600" dirty="0">
                <a:latin typeface="Microsoft Tai Le" panose="020B0502040204020203" pitchFamily="34" charset="0"/>
                <a:cs typeface="Microsoft Tai Le" panose="020B0502040204020203" pitchFamily="34" charset="0"/>
              </a:rPr>
              <a:t> and </a:t>
            </a:r>
            <a:r>
              <a:rPr lang="en-US" sz="1600" b="1" dirty="0">
                <a:latin typeface="Microsoft Tai Le" panose="020B0502040204020203" pitchFamily="34" charset="0"/>
                <a:cs typeface="Microsoft Tai Le" panose="020B0502040204020203" pitchFamily="34" charset="0"/>
              </a:rPr>
              <a:t>Action</a:t>
            </a:r>
            <a:r>
              <a:rPr lang="en-US" sz="1600" dirty="0">
                <a:latin typeface="Microsoft Tai Le" panose="020B0502040204020203" pitchFamily="34" charset="0"/>
                <a:cs typeface="Microsoft Tai Le" panose="020B0502040204020203" pitchFamily="34" charset="0"/>
              </a:rPr>
              <a:t> films generate the highest total profits—ideal for attracting wide audiences and global reach.</a:t>
            </a:r>
          </a:p>
          <a:p>
            <a:r>
              <a:rPr lang="en-US" sz="1600" b="1" dirty="0">
                <a:latin typeface="Microsoft Tai Le" panose="020B0502040204020203" pitchFamily="34" charset="0"/>
                <a:cs typeface="Microsoft Tai Le" panose="020B0502040204020203" pitchFamily="34" charset="0"/>
              </a:rPr>
              <a:t>Smart Budgeting</a:t>
            </a:r>
            <a:r>
              <a:rPr lang="en-US" sz="1600" dirty="0">
                <a:latin typeface="Microsoft Tai Le" panose="020B0502040204020203" pitchFamily="34" charset="0"/>
                <a:cs typeface="Microsoft Tai Le" panose="020B0502040204020203" pitchFamily="34" charset="0"/>
              </a:rPr>
              <a:t>: While high-budget films (avg. </a:t>
            </a:r>
            <a:r>
              <a:rPr lang="en-US" sz="1600" b="1" dirty="0">
                <a:latin typeface="Microsoft Tai Le" panose="020B0502040204020203" pitchFamily="34" charset="0"/>
                <a:cs typeface="Microsoft Tai Le" panose="020B0502040204020203" pitchFamily="34" charset="0"/>
              </a:rPr>
              <a:t>$92.28M</a:t>
            </a:r>
            <a:r>
              <a:rPr lang="en-US" sz="1600" dirty="0">
                <a:latin typeface="Microsoft Tai Le" panose="020B0502040204020203" pitchFamily="34" charset="0"/>
                <a:cs typeface="Microsoft Tai Le" panose="020B0502040204020203" pitchFamily="34" charset="0"/>
              </a:rPr>
              <a:t>) often yield higher profits, </a:t>
            </a:r>
            <a:r>
              <a:rPr lang="en-US" sz="1600" b="1" dirty="0">
                <a:latin typeface="Microsoft Tai Le" panose="020B0502040204020203" pitchFamily="34" charset="0"/>
                <a:cs typeface="Microsoft Tai Le" panose="020B0502040204020203" pitchFamily="34" charset="0"/>
              </a:rPr>
              <a:t>budget alone doesn't guarantee success</a:t>
            </a:r>
            <a:r>
              <a:rPr lang="en-US" sz="1600" dirty="0">
                <a:latin typeface="Microsoft Tai Le" panose="020B0502040204020203" pitchFamily="34" charset="0"/>
                <a:cs typeface="Microsoft Tai Le" panose="020B0502040204020203" pitchFamily="34" charset="0"/>
              </a:rPr>
              <a:t>. Strategic allocation matters.</a:t>
            </a:r>
          </a:p>
          <a:p>
            <a:r>
              <a:rPr lang="en-US" sz="1600" b="1" dirty="0">
                <a:latin typeface="Microsoft Tai Le" panose="020B0502040204020203" pitchFamily="34" charset="0"/>
                <a:cs typeface="Microsoft Tai Le" panose="020B0502040204020203" pitchFamily="34" charset="0"/>
              </a:rPr>
              <a:t>Proven Talent</a:t>
            </a:r>
            <a:r>
              <a:rPr lang="en-US" sz="1600" dirty="0">
                <a:latin typeface="Microsoft Tai Le" panose="020B0502040204020203" pitchFamily="34" charset="0"/>
                <a:cs typeface="Microsoft Tai Le" panose="020B0502040204020203" pitchFamily="34" charset="0"/>
              </a:rPr>
              <a:t>: Partnering with directors like </a:t>
            </a:r>
            <a:r>
              <a:rPr lang="en-US" sz="1600" b="1" dirty="0">
                <a:latin typeface="Microsoft Tai Le" panose="020B0502040204020203" pitchFamily="34" charset="0"/>
                <a:cs typeface="Microsoft Tai Le" panose="020B0502040204020203" pitchFamily="34" charset="0"/>
              </a:rPr>
              <a:t>Steven Spielberg</a:t>
            </a:r>
            <a:r>
              <a:rPr lang="en-US" sz="1600" dirty="0">
                <a:latin typeface="Microsoft Tai Le" panose="020B0502040204020203" pitchFamily="34" charset="0"/>
                <a:cs typeface="Microsoft Tai Le" panose="020B0502040204020203" pitchFamily="34" charset="0"/>
              </a:rPr>
              <a:t> and actors like </a:t>
            </a:r>
            <a:r>
              <a:rPr lang="en-US" sz="1600" b="1" dirty="0">
                <a:latin typeface="Microsoft Tai Le" panose="020B0502040204020203" pitchFamily="34" charset="0"/>
                <a:cs typeface="Microsoft Tai Le" panose="020B0502040204020203" pitchFamily="34" charset="0"/>
              </a:rPr>
              <a:t>Tom Cruise</a:t>
            </a:r>
            <a:r>
              <a:rPr lang="en-US" sz="1600" dirty="0">
                <a:latin typeface="Microsoft Tai Le" panose="020B0502040204020203" pitchFamily="34" charset="0"/>
                <a:cs typeface="Microsoft Tai Le" panose="020B0502040204020203" pitchFamily="34" charset="0"/>
              </a:rPr>
              <a:t> or </a:t>
            </a:r>
            <a:r>
              <a:rPr lang="en-US" sz="1600" b="1" dirty="0">
                <a:latin typeface="Microsoft Tai Le" panose="020B0502040204020203" pitchFamily="34" charset="0"/>
                <a:cs typeface="Microsoft Tai Le" panose="020B0502040204020203" pitchFamily="34" charset="0"/>
              </a:rPr>
              <a:t>Will Smith</a:t>
            </a:r>
            <a:r>
              <a:rPr lang="en-US" sz="1600" dirty="0">
                <a:latin typeface="Microsoft Tai Le" panose="020B0502040204020203" pitchFamily="34" charset="0"/>
                <a:cs typeface="Microsoft Tai Le" panose="020B0502040204020203" pitchFamily="34" charset="0"/>
              </a:rPr>
              <a:t>—who have consistent profit records—can boost success.</a:t>
            </a:r>
          </a:p>
          <a:p>
            <a:r>
              <a:rPr lang="en-US" sz="1600" b="1" dirty="0">
                <a:latin typeface="Microsoft Tai Le" panose="020B0502040204020203" pitchFamily="34" charset="0"/>
                <a:cs typeface="Microsoft Tai Le" panose="020B0502040204020203" pitchFamily="34" charset="0"/>
              </a:rPr>
              <a:t> Optimal Runtime</a:t>
            </a:r>
            <a:r>
              <a:rPr lang="en-US" sz="1600" dirty="0">
                <a:latin typeface="Microsoft Tai Le" panose="020B0502040204020203" pitchFamily="34" charset="0"/>
                <a:cs typeface="Microsoft Tai Le" panose="020B0502040204020203" pitchFamily="34" charset="0"/>
              </a:rPr>
              <a:t>: Aim for runtimes between </a:t>
            </a:r>
            <a:r>
              <a:rPr lang="en-US" sz="1600" b="1" dirty="0">
                <a:latin typeface="Microsoft Tai Le" panose="020B0502040204020203" pitchFamily="34" charset="0"/>
                <a:cs typeface="Microsoft Tai Le" panose="020B0502040204020203" pitchFamily="34" charset="0"/>
              </a:rPr>
              <a:t>91–153 minutes</a:t>
            </a:r>
            <a:r>
              <a:rPr lang="en-US" sz="1600" dirty="0">
                <a:latin typeface="Microsoft Tai Le" panose="020B0502040204020203" pitchFamily="34" charset="0"/>
                <a:cs typeface="Microsoft Tai Le" panose="020B0502040204020203" pitchFamily="34" charset="0"/>
              </a:rPr>
              <a:t>, the sweet spot for audience engagement and profitability.</a:t>
            </a:r>
          </a:p>
          <a:p>
            <a:r>
              <a:rPr lang="en-US" sz="1600" b="1" dirty="0">
                <a:latin typeface="Microsoft Tai Le" panose="020B0502040204020203" pitchFamily="34" charset="0"/>
                <a:cs typeface="Microsoft Tai Le" panose="020B0502040204020203" pitchFamily="34" charset="0"/>
              </a:rPr>
              <a:t> Release Timing</a:t>
            </a:r>
            <a:r>
              <a:rPr lang="en-US" sz="1600" dirty="0">
                <a:latin typeface="Microsoft Tai Le" panose="020B0502040204020203" pitchFamily="34" charset="0"/>
                <a:cs typeface="Microsoft Tai Le" panose="020B0502040204020203" pitchFamily="34" charset="0"/>
              </a:rPr>
              <a:t>: Schedule film releases in </a:t>
            </a:r>
            <a:r>
              <a:rPr lang="en-US" sz="1600" b="1" dirty="0">
                <a:latin typeface="Microsoft Tai Le" panose="020B0502040204020203" pitchFamily="34" charset="0"/>
                <a:cs typeface="Microsoft Tai Le" panose="020B0502040204020203" pitchFamily="34" charset="0"/>
              </a:rPr>
              <a:t>May or November</a:t>
            </a:r>
            <a:r>
              <a:rPr lang="en-US" sz="1600" dirty="0">
                <a:latin typeface="Microsoft Tai Le" panose="020B0502040204020203" pitchFamily="34" charset="0"/>
                <a:cs typeface="Microsoft Tai Le" panose="020B0502040204020203" pitchFamily="34" charset="0"/>
              </a:rPr>
              <a:t>, aligning with historically high-profit periods in </a:t>
            </a:r>
            <a:r>
              <a:rPr lang="en-US" sz="1600" b="1" dirty="0">
                <a:latin typeface="Microsoft Tai Le" panose="020B0502040204020203" pitchFamily="34" charset="0"/>
                <a:cs typeface="Microsoft Tai Le" panose="020B0502040204020203" pitchFamily="34" charset="0"/>
              </a:rPr>
              <a:t>Q2 and Q3</a:t>
            </a:r>
            <a:r>
              <a:rPr lang="en-US" sz="1600" dirty="0">
                <a:latin typeface="Microsoft Tai Le" panose="020B0502040204020203" pitchFamily="34" charset="0"/>
                <a:cs typeface="Microsoft Tai Le" panose="020B0502040204020203" pitchFamily="34" charset="0"/>
              </a:rPr>
              <a:t>.</a:t>
            </a:r>
          </a:p>
          <a:p>
            <a:r>
              <a:rPr lang="en-US" sz="1600" b="1" dirty="0">
                <a:latin typeface="Microsoft Tai Le" panose="020B0502040204020203" pitchFamily="34" charset="0"/>
                <a:cs typeface="Microsoft Tai Le" panose="020B0502040204020203" pitchFamily="34" charset="0"/>
              </a:rPr>
              <a:t>Top Markets</a:t>
            </a:r>
            <a:r>
              <a:rPr lang="en-US" sz="1600" dirty="0">
                <a:latin typeface="Microsoft Tai Le" panose="020B0502040204020203" pitchFamily="34" charset="0"/>
                <a:cs typeface="Microsoft Tai Le" panose="020B0502040204020203" pitchFamily="34" charset="0"/>
              </a:rPr>
              <a:t>: Prioritize the </a:t>
            </a:r>
            <a:r>
              <a:rPr lang="en-US" sz="1600" b="1" dirty="0">
                <a:latin typeface="Microsoft Tai Le" panose="020B0502040204020203" pitchFamily="34" charset="0"/>
                <a:cs typeface="Microsoft Tai Le" panose="020B0502040204020203" pitchFamily="34" charset="0"/>
              </a:rPr>
              <a:t>U.S. market</a:t>
            </a:r>
            <a:r>
              <a:rPr lang="en-US" sz="1600" dirty="0">
                <a:latin typeface="Microsoft Tai Le" panose="020B0502040204020203" pitchFamily="34" charset="0"/>
                <a:cs typeface="Microsoft Tai Le" panose="020B0502040204020203" pitchFamily="34" charset="0"/>
              </a:rPr>
              <a:t>, which accounts for </a:t>
            </a:r>
            <a:r>
              <a:rPr lang="en-US" sz="1600" b="1" dirty="0">
                <a:latin typeface="Microsoft Tai Le" panose="020B0502040204020203" pitchFamily="34" charset="0"/>
                <a:cs typeface="Microsoft Tai Le" panose="020B0502040204020203" pitchFamily="34" charset="0"/>
              </a:rPr>
              <a:t>$186.41B</a:t>
            </a:r>
            <a:r>
              <a:rPr lang="en-US" sz="1600" dirty="0">
                <a:latin typeface="Microsoft Tai Le" panose="020B0502040204020203" pitchFamily="34" charset="0"/>
                <a:cs typeface="Microsoft Tai Le" panose="020B0502040204020203" pitchFamily="34" charset="0"/>
              </a:rPr>
              <a:t> in profits, but also explore opportunities in </a:t>
            </a:r>
            <a:r>
              <a:rPr lang="en-US" sz="1600" b="1" dirty="0">
                <a:latin typeface="Microsoft Tai Le" panose="020B0502040204020203" pitchFamily="34" charset="0"/>
                <a:cs typeface="Microsoft Tai Le" panose="020B0502040204020203" pitchFamily="34" charset="0"/>
              </a:rPr>
              <a:t>China</a:t>
            </a:r>
            <a:r>
              <a:rPr lang="en-US" sz="1600" dirty="0">
                <a:latin typeface="Microsoft Tai Le" panose="020B0502040204020203" pitchFamily="34" charset="0"/>
                <a:cs typeface="Microsoft Tai Le" panose="020B0502040204020203" pitchFamily="34" charset="0"/>
              </a:rPr>
              <a:t> and </a:t>
            </a:r>
            <a:r>
              <a:rPr lang="en-US" sz="1600" b="1" dirty="0">
                <a:latin typeface="Microsoft Tai Le" panose="020B0502040204020203" pitchFamily="34" charset="0"/>
                <a:cs typeface="Microsoft Tai Le" panose="020B0502040204020203" pitchFamily="34" charset="0"/>
              </a:rPr>
              <a:t>Russia</a:t>
            </a:r>
            <a:r>
              <a:rPr lang="en-US" sz="1600" dirty="0">
                <a:latin typeface="Microsoft Tai Le" panose="020B0502040204020203" pitchFamily="34" charset="0"/>
                <a:cs typeface="Microsoft Tai Le" panose="020B0502040204020203" pitchFamily="34" charset="0"/>
              </a:rPr>
              <a:t>.</a:t>
            </a:r>
          </a:p>
          <a:p>
            <a:pPr marL="0" indent="0">
              <a:buNone/>
            </a:pPr>
            <a:endParaRPr lang="en-US" sz="1600" b="1" dirty="0">
              <a:latin typeface="Aptos" panose="020B0004020202020204" pitchFamily="34" charset="0"/>
            </a:endParaRPr>
          </a:p>
        </p:txBody>
      </p:sp>
    </p:spTree>
    <p:extLst>
      <p:ext uri="{BB962C8B-B14F-4D97-AF65-F5344CB8AC3E}">
        <p14:creationId xmlns:p14="http://schemas.microsoft.com/office/powerpoint/2010/main" val="1807327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5E75-27D3-9980-FE3E-5F29F52277E4}"/>
              </a:ext>
            </a:extLst>
          </p:cNvPr>
          <p:cNvSpPr>
            <a:spLocks noGrp="1"/>
          </p:cNvSpPr>
          <p:nvPr>
            <p:ph type="title"/>
          </p:nvPr>
        </p:nvSpPr>
        <p:spPr>
          <a:xfrm>
            <a:off x="913794" y="14018"/>
            <a:ext cx="10353761" cy="597408"/>
          </a:xfrm>
        </p:spPr>
        <p:txBody>
          <a:bodyPr/>
          <a:lstStyle/>
          <a:p>
            <a:r>
              <a:rPr lang="en-IN" dirty="0"/>
              <a:t>Business Implementation/Suggestion</a:t>
            </a:r>
          </a:p>
        </p:txBody>
      </p:sp>
      <p:sp>
        <p:nvSpPr>
          <p:cNvPr id="3" name="Content Placeholder 2">
            <a:extLst>
              <a:ext uri="{FF2B5EF4-FFF2-40B4-BE49-F238E27FC236}">
                <a16:creationId xmlns:a16="http://schemas.microsoft.com/office/drawing/2014/main" id="{87DA7227-CFB4-6804-D74F-258435832177}"/>
              </a:ext>
            </a:extLst>
          </p:cNvPr>
          <p:cNvSpPr>
            <a:spLocks noGrp="1"/>
          </p:cNvSpPr>
          <p:nvPr>
            <p:ph idx="1"/>
          </p:nvPr>
        </p:nvSpPr>
        <p:spPr>
          <a:xfrm>
            <a:off x="137160" y="694944"/>
            <a:ext cx="11841480" cy="6025896"/>
          </a:xfrm>
        </p:spPr>
        <p:txBody>
          <a:bodyPr/>
          <a:lstStyle/>
          <a:p>
            <a:pPr marL="457200" indent="-457200">
              <a:buAutoNum type="arabicPeriod"/>
            </a:pPr>
            <a:r>
              <a:rPr lang="en-US" sz="1800" b="1" dirty="0"/>
              <a:t>Data-Driven Film Production </a:t>
            </a:r>
            <a:r>
              <a:rPr lang="en-US" sz="1600" b="1" dirty="0"/>
              <a:t>Strategy-</a:t>
            </a:r>
          </a:p>
          <a:p>
            <a:pPr marL="0" indent="0">
              <a:buNone/>
            </a:pPr>
            <a:r>
              <a:rPr lang="en-US" sz="1400" dirty="0"/>
              <a:t> </a:t>
            </a:r>
            <a:r>
              <a:rPr lang="en-US" sz="1600" dirty="0">
                <a:latin typeface="Aptos" panose="020B0004020202020204" pitchFamily="34" charset="0"/>
              </a:rPr>
              <a:t>English-language films dominate the market (4503 out of 4803),</a:t>
            </a:r>
            <a:r>
              <a:rPr lang="en-US" sz="1400" dirty="0"/>
              <a:t>Adventure and Action genres yield the highest profits. Proven directors (e.g., Steven Spielberg) and actors (e.g., Tom Cruise) have  consistent success. Ideal runtime is between 91–153 minutes, May and November releases yield higher profits.</a:t>
            </a:r>
          </a:p>
          <a:p>
            <a:pPr marL="0" indent="0">
              <a:buNone/>
            </a:pPr>
            <a:r>
              <a:rPr lang="en-US" sz="1400" dirty="0"/>
              <a:t>Business Suggestions:  -  </a:t>
            </a:r>
            <a:r>
              <a:rPr lang="en-US" sz="1400" b="1" dirty="0">
                <a:latin typeface="Aptos" panose="020B0004020202020204" pitchFamily="34" charset="0"/>
              </a:rPr>
              <a:t>Target English-speaking Audiences</a:t>
            </a:r>
            <a:r>
              <a:rPr lang="en-US" sz="1400" dirty="0">
                <a:latin typeface="Aptos" panose="020B0004020202020204" pitchFamily="34" charset="0"/>
              </a:rPr>
              <a:t> for global releases and streaming,</a:t>
            </a:r>
            <a:r>
              <a:rPr lang="en-US" sz="1400" b="1" dirty="0">
                <a:latin typeface="Aptos" panose="020B0004020202020204" pitchFamily="34" charset="0"/>
              </a:rPr>
              <a:t> Focus on Profitable Genres</a:t>
            </a:r>
            <a:r>
              <a:rPr lang="en-US" sz="1400" dirty="0">
                <a:latin typeface="Aptos" panose="020B0004020202020204" pitchFamily="34" charset="0"/>
              </a:rPr>
              <a:t> like </a:t>
            </a:r>
            <a:r>
              <a:rPr lang="en-US" sz="1400" i="1" dirty="0">
                <a:latin typeface="Aptos" panose="020B0004020202020204" pitchFamily="34" charset="0"/>
              </a:rPr>
              <a:t>Adventure</a:t>
            </a:r>
            <a:r>
              <a:rPr lang="en-US" sz="1400" dirty="0">
                <a:latin typeface="Aptos" panose="020B0004020202020204" pitchFamily="34" charset="0"/>
              </a:rPr>
              <a:t> and </a:t>
            </a:r>
            <a:r>
              <a:rPr lang="en-US" sz="1400" i="1" dirty="0">
                <a:latin typeface="Aptos" panose="020B0004020202020204" pitchFamily="34" charset="0"/>
              </a:rPr>
              <a:t>Action</a:t>
            </a:r>
            <a:r>
              <a:rPr lang="en-US" sz="1400" dirty="0">
                <a:latin typeface="Aptos" panose="020B0004020202020204" pitchFamily="34" charset="0"/>
              </a:rPr>
              <a:t> for mainstream films, </a:t>
            </a:r>
            <a:r>
              <a:rPr lang="en-US" sz="1400" b="1" dirty="0">
                <a:latin typeface="Aptos" panose="020B0004020202020204" pitchFamily="34" charset="0"/>
              </a:rPr>
              <a:t>Hire Top Talent</a:t>
            </a:r>
            <a:r>
              <a:rPr lang="en-US" sz="1400" dirty="0">
                <a:latin typeface="Aptos" panose="020B0004020202020204" pitchFamily="34" charset="0"/>
              </a:rPr>
              <a:t> based on historical success, maximizing ROI from directors and actors, </a:t>
            </a:r>
            <a:r>
              <a:rPr lang="en-US" sz="1400" b="1" dirty="0">
                <a:latin typeface="Aptos" panose="020B0004020202020204" pitchFamily="34" charset="0"/>
              </a:rPr>
              <a:t>Standardize Runtime</a:t>
            </a:r>
            <a:r>
              <a:rPr lang="en-US" sz="1400" dirty="0">
                <a:latin typeface="Aptos" panose="020B0004020202020204" pitchFamily="34" charset="0"/>
              </a:rPr>
              <a:t> in the 91–153 minute range to balance audience attention and critical reception, </a:t>
            </a:r>
            <a:r>
              <a:rPr lang="en-US" sz="1400" b="1" dirty="0">
                <a:latin typeface="Aptos" panose="020B0004020202020204" pitchFamily="34" charset="0"/>
              </a:rPr>
              <a:t>Plan Releases in Q2 &amp; Q3 (May &amp; November)</a:t>
            </a:r>
            <a:r>
              <a:rPr lang="en-US" sz="1400" dirty="0">
                <a:latin typeface="Aptos" panose="020B0004020202020204" pitchFamily="34" charset="0"/>
              </a:rPr>
              <a:t> to align with seasonal audience surges.</a:t>
            </a:r>
          </a:p>
          <a:p>
            <a:pPr marL="342900" indent="-342900">
              <a:buAutoNum type="arabicPeriod" startAt="2"/>
            </a:pPr>
            <a:r>
              <a:rPr lang="en-US" sz="1800" b="1" dirty="0"/>
              <a:t>Geographical Expansion Strategy- </a:t>
            </a:r>
          </a:p>
          <a:p>
            <a:pPr marL="0" indent="0">
              <a:buNone/>
            </a:pPr>
            <a:r>
              <a:rPr lang="en-US" sz="1400" dirty="0">
                <a:latin typeface="Aptos" panose="020B0004020202020204" pitchFamily="34" charset="0"/>
              </a:rPr>
              <a:t>The U.S. dominates movie profits ($186.41B), Emerging profitability in </a:t>
            </a:r>
            <a:r>
              <a:rPr lang="en-US" sz="1400" b="1" dirty="0">
                <a:latin typeface="Aptos" panose="020B0004020202020204" pitchFamily="34" charset="0"/>
              </a:rPr>
              <a:t>China ($3.06B)</a:t>
            </a:r>
            <a:r>
              <a:rPr lang="en-US" sz="1400" dirty="0">
                <a:latin typeface="Aptos" panose="020B0004020202020204" pitchFamily="34" charset="0"/>
              </a:rPr>
              <a:t> and </a:t>
            </a:r>
            <a:r>
              <a:rPr lang="en-US" sz="1400" b="1" dirty="0">
                <a:latin typeface="Aptos" panose="020B0004020202020204" pitchFamily="34" charset="0"/>
              </a:rPr>
              <a:t>Russia ($2.72B)</a:t>
            </a:r>
            <a:r>
              <a:rPr lang="en-US" sz="1400" dirty="0">
                <a:latin typeface="Aptos" panose="020B0004020202020204" pitchFamily="34" charset="0"/>
              </a:rPr>
              <a:t>.</a:t>
            </a:r>
          </a:p>
          <a:p>
            <a:pPr marL="0" indent="0">
              <a:buNone/>
            </a:pPr>
            <a:r>
              <a:rPr lang="en-US" sz="1600" dirty="0">
                <a:latin typeface="Aptos" panose="020B0004020202020204" pitchFamily="34" charset="0"/>
              </a:rPr>
              <a:t>Business Suggestions:- </a:t>
            </a:r>
            <a:r>
              <a:rPr lang="en-US" sz="1600" b="1" dirty="0">
                <a:latin typeface="Aptos" panose="020B0004020202020204" pitchFamily="34" charset="0"/>
              </a:rPr>
              <a:t>Prioritize U.S. market</a:t>
            </a:r>
            <a:r>
              <a:rPr lang="en-US" sz="1600" dirty="0">
                <a:latin typeface="Aptos" panose="020B0004020202020204" pitchFamily="34" charset="0"/>
              </a:rPr>
              <a:t> for wide releases, </a:t>
            </a:r>
            <a:r>
              <a:rPr lang="en-US" sz="1600" b="1" dirty="0">
                <a:latin typeface="Aptos" panose="020B0004020202020204" pitchFamily="34" charset="0"/>
              </a:rPr>
              <a:t>Localize content or collaborate</a:t>
            </a:r>
            <a:r>
              <a:rPr lang="en-US" sz="1600" dirty="0">
                <a:latin typeface="Aptos" panose="020B0004020202020204" pitchFamily="34" charset="0"/>
              </a:rPr>
              <a:t> with studios in China and Russia to expand market reach, Consider </a:t>
            </a:r>
            <a:r>
              <a:rPr lang="en-US" sz="1600" b="1" dirty="0">
                <a:latin typeface="Aptos" panose="020B0004020202020204" pitchFamily="34" charset="0"/>
              </a:rPr>
              <a:t>cultural preferences</a:t>
            </a:r>
            <a:r>
              <a:rPr lang="en-US" sz="1600" dirty="0">
                <a:latin typeface="Aptos" panose="020B0004020202020204" pitchFamily="34" charset="0"/>
              </a:rPr>
              <a:t> of secondary markets when producing globally aimed content.</a:t>
            </a:r>
            <a:endParaRPr lang="en-IN" sz="1600" dirty="0">
              <a:latin typeface="Aptos" panose="020B0004020202020204" pitchFamily="34" charset="0"/>
            </a:endParaRPr>
          </a:p>
          <a:p>
            <a:pPr marL="0" indent="0">
              <a:buNone/>
            </a:pPr>
            <a:r>
              <a:rPr lang="en-IN" sz="1800" b="1" dirty="0">
                <a:latin typeface="Aptos" panose="020B0004020202020204" pitchFamily="34" charset="0"/>
              </a:rPr>
              <a:t>3. </a:t>
            </a:r>
            <a:r>
              <a:rPr lang="en-US" sz="1800" b="1" dirty="0"/>
              <a:t>Strategic</a:t>
            </a:r>
            <a:r>
              <a:rPr lang="en-US" b="1" dirty="0"/>
              <a:t> Budgeting Approach </a:t>
            </a:r>
            <a:r>
              <a:rPr lang="en-US" sz="1800" dirty="0"/>
              <a:t>–</a:t>
            </a:r>
          </a:p>
          <a:p>
            <a:pPr marL="0" indent="0">
              <a:buNone/>
            </a:pPr>
            <a:r>
              <a:rPr lang="en-US" sz="1800" dirty="0"/>
              <a:t> </a:t>
            </a:r>
            <a:r>
              <a:rPr lang="en-US" sz="1600" dirty="0">
                <a:latin typeface="Aptos" panose="020B0004020202020204" pitchFamily="34" charset="0"/>
              </a:rPr>
              <a:t>High-profit films average a </a:t>
            </a:r>
            <a:r>
              <a:rPr lang="en-US" sz="1600" b="1" dirty="0">
                <a:latin typeface="Aptos" panose="020B0004020202020204" pitchFamily="34" charset="0"/>
              </a:rPr>
              <a:t>budget of $92.28M, </a:t>
            </a:r>
            <a:r>
              <a:rPr lang="en-US" sz="1600" dirty="0">
                <a:latin typeface="Aptos" panose="020B0004020202020204" pitchFamily="34" charset="0"/>
              </a:rPr>
              <a:t>High budget increases potential but </a:t>
            </a:r>
            <a:r>
              <a:rPr lang="en-US" sz="1600" b="1" dirty="0">
                <a:latin typeface="Aptos" panose="020B0004020202020204" pitchFamily="34" charset="0"/>
              </a:rPr>
              <a:t>doesn’t guarantee success</a:t>
            </a:r>
            <a:r>
              <a:rPr lang="en-US" sz="1600" dirty="0">
                <a:latin typeface="Aptos" panose="020B0004020202020204" pitchFamily="34" charset="0"/>
              </a:rPr>
              <a:t>.</a:t>
            </a:r>
          </a:p>
          <a:p>
            <a:pPr marL="0" indent="0">
              <a:buNone/>
            </a:pPr>
            <a:r>
              <a:rPr lang="en-US" sz="1600" b="1" dirty="0">
                <a:latin typeface="Aptos" panose="020B0004020202020204" pitchFamily="34" charset="0"/>
              </a:rPr>
              <a:t>Business Suggestions:- Optimize rather than inflate budgets</a:t>
            </a:r>
            <a:r>
              <a:rPr lang="en-US" sz="1600" dirty="0">
                <a:latin typeface="Aptos" panose="020B0004020202020204" pitchFamily="34" charset="0"/>
              </a:rPr>
              <a:t>; focus on where the budget is spent—VFX, casting, marketing, Use </a:t>
            </a:r>
            <a:r>
              <a:rPr lang="en-US" sz="1600" b="1" dirty="0">
                <a:latin typeface="Aptos" panose="020B0004020202020204" pitchFamily="34" charset="0"/>
              </a:rPr>
              <a:t>Model 2 (Revenue Prediction)</a:t>
            </a:r>
            <a:r>
              <a:rPr lang="en-US" sz="1600" dirty="0">
                <a:latin typeface="Aptos" panose="020B0004020202020204" pitchFamily="34" charset="0"/>
              </a:rPr>
              <a:t> to set ideal budget ranges, Conduct </a:t>
            </a:r>
            <a:r>
              <a:rPr lang="en-US" sz="1600" b="1" dirty="0">
                <a:latin typeface="Aptos" panose="020B0004020202020204" pitchFamily="34" charset="0"/>
              </a:rPr>
              <a:t>break-even analysis</a:t>
            </a:r>
            <a:r>
              <a:rPr lang="en-US" sz="1600" dirty="0">
                <a:latin typeface="Aptos" panose="020B0004020202020204" pitchFamily="34" charset="0"/>
              </a:rPr>
              <a:t> before approval using predicted ratings and revenue</a:t>
            </a:r>
            <a:r>
              <a:rPr lang="en-US" sz="1600" dirty="0"/>
              <a:t>.</a:t>
            </a:r>
          </a:p>
          <a:p>
            <a:pPr marL="0" indent="0">
              <a:buNone/>
            </a:pPr>
            <a:endParaRPr lang="en-US" sz="1600" dirty="0"/>
          </a:p>
        </p:txBody>
      </p:sp>
      <mc:AlternateContent xmlns:mc="http://schemas.openxmlformats.org/markup-compatibility/2006">
        <mc:Choice xmlns:am3d="http://schemas.microsoft.com/office/drawing/2017/model3d" Requires="am3d">
          <p:graphicFrame>
            <p:nvGraphicFramePr>
              <p:cNvPr id="6" name="3D Model 5" descr="Green checkmark">
                <a:extLst>
                  <a:ext uri="{FF2B5EF4-FFF2-40B4-BE49-F238E27FC236}">
                    <a16:creationId xmlns:a16="http://schemas.microsoft.com/office/drawing/2014/main" id="{4FF72A7F-1EF7-5F5B-E274-5933D4D3D04F}"/>
                  </a:ext>
                </a:extLst>
              </p:cNvPr>
              <p:cNvGraphicFramePr>
                <a:graphicFrameLocks noChangeAspect="1"/>
              </p:cNvGraphicFramePr>
              <p:nvPr>
                <p:extLst>
                  <p:ext uri="{D42A27DB-BD31-4B8C-83A1-F6EECF244321}">
                    <p14:modId xmlns:p14="http://schemas.microsoft.com/office/powerpoint/2010/main" val="2826395438"/>
                  </p:ext>
                </p:extLst>
              </p:nvPr>
            </p:nvGraphicFramePr>
            <p:xfrm>
              <a:off x="11267555" y="137160"/>
              <a:ext cx="691376" cy="568466"/>
            </p:xfrm>
            <a:graphic>
              <a:graphicData uri="http://schemas.microsoft.com/office/drawing/2017/model3d">
                <am3d:model3d r:embed="rId2">
                  <am3d:spPr>
                    <a:xfrm>
                      <a:off x="0" y="0"/>
                      <a:ext cx="691376" cy="568466"/>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m3d:postTrans dx="0" dy="0" dz="0"/>
                  </am3d:trans>
                  <am3d:raster rName="Office3DRenderer" rVer="16.0.8326">
                    <am3d:blip r:embed="rId3"/>
                  </am3d:raster>
                  <am3d:objViewport viewportSz="8951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Green checkmark">
                <a:extLst>
                  <a:ext uri="{FF2B5EF4-FFF2-40B4-BE49-F238E27FC236}">
                    <a16:creationId xmlns:a16="http://schemas.microsoft.com/office/drawing/2014/main" id="{4FF72A7F-1EF7-5F5B-E274-5933D4D3D04F}"/>
                  </a:ext>
                </a:extLst>
              </p:cNvPr>
              <p:cNvPicPr>
                <a:picLocks noGrp="1" noRot="1" noChangeAspect="1" noMove="1" noResize="1" noEditPoints="1" noAdjustHandles="1" noChangeArrowheads="1" noChangeShapeType="1" noCrop="1"/>
              </p:cNvPicPr>
              <p:nvPr/>
            </p:nvPicPr>
            <p:blipFill>
              <a:blip r:embed="rId3"/>
              <a:stretch>
                <a:fillRect/>
              </a:stretch>
            </p:blipFill>
            <p:spPr>
              <a:xfrm>
                <a:off x="11267555" y="137160"/>
                <a:ext cx="691376" cy="5684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X">
                <a:extLst>
                  <a:ext uri="{FF2B5EF4-FFF2-40B4-BE49-F238E27FC236}">
                    <a16:creationId xmlns:a16="http://schemas.microsoft.com/office/drawing/2014/main" id="{B0AD160B-8710-A127-5660-2927BD05CAED}"/>
                  </a:ext>
                </a:extLst>
              </p:cNvPr>
              <p:cNvGraphicFramePr/>
              <p:nvPr>
                <p:extLst>
                  <p:ext uri="{D42A27DB-BD31-4B8C-83A1-F6EECF244321}">
                    <p14:modId xmlns:p14="http://schemas.microsoft.com/office/powerpoint/2010/main" val="2203313387"/>
                  </p:ext>
                </p:extLst>
              </p:nvPr>
            </p:nvGraphicFramePr>
            <p:xfrm>
              <a:off x="-73151" y="55777"/>
              <a:ext cx="1106424" cy="597408"/>
            </p:xfrm>
            <a:graphic>
              <a:graphicData uri="http://schemas.microsoft.com/office/drawing/2017/model3d">
                <am3d:model3d r:embed="rId4">
                  <am3d:spPr>
                    <a:xfrm>
                      <a:off x="0" y="0"/>
                      <a:ext cx="1106424" cy="597408"/>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m3d:postTrans dx="0" dy="0" dz="0"/>
                  </am3d:trans>
                  <am3d:raster rName="Office3DRenderer" rVer="16.0.8326">
                    <am3d:blip r:embed="rId5"/>
                  </am3d:raster>
                  <am3d:objViewport viewportSz="8763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X">
                <a:extLst>
                  <a:ext uri="{FF2B5EF4-FFF2-40B4-BE49-F238E27FC236}">
                    <a16:creationId xmlns:a16="http://schemas.microsoft.com/office/drawing/2014/main" id="{B0AD160B-8710-A127-5660-2927BD05CAED}"/>
                  </a:ext>
                </a:extLst>
              </p:cNvPr>
              <p:cNvPicPr>
                <a:picLocks noGrp="1" noRot="1" noChangeAspect="1" noMove="1" noResize="1" noEditPoints="1" noAdjustHandles="1" noChangeArrowheads="1" noChangeShapeType="1" noCrop="1"/>
              </p:cNvPicPr>
              <p:nvPr/>
            </p:nvPicPr>
            <p:blipFill>
              <a:blip r:embed="rId5"/>
              <a:stretch>
                <a:fillRect/>
              </a:stretch>
            </p:blipFill>
            <p:spPr>
              <a:xfrm>
                <a:off x="-73151" y="55777"/>
                <a:ext cx="1106424" cy="597408"/>
              </a:xfrm>
              <a:prstGeom prst="rect">
                <a:avLst/>
              </a:prstGeom>
            </p:spPr>
          </p:pic>
        </mc:Fallback>
      </mc:AlternateContent>
    </p:spTree>
    <p:extLst>
      <p:ext uri="{BB962C8B-B14F-4D97-AF65-F5344CB8AC3E}">
        <p14:creationId xmlns:p14="http://schemas.microsoft.com/office/powerpoint/2010/main" val="59521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70C9-393B-D15C-61B4-A52AC0F2FC0B}"/>
              </a:ext>
            </a:extLst>
          </p:cNvPr>
          <p:cNvSpPr>
            <a:spLocks noGrp="1"/>
          </p:cNvSpPr>
          <p:nvPr>
            <p:ph type="title"/>
          </p:nvPr>
        </p:nvSpPr>
        <p:spPr>
          <a:xfrm>
            <a:off x="675300" y="841248"/>
            <a:ext cx="10380573" cy="3849624"/>
          </a:xfrm>
        </p:spPr>
        <p:txBody>
          <a:bodyPr>
            <a:normAutofit/>
          </a:bodyPr>
          <a:lstStyle/>
          <a:p>
            <a:pPr algn="ctr"/>
            <a:r>
              <a:rPr lang="en-US" sz="6000" b="1" dirty="0"/>
              <a:t>THANK YOU</a:t>
            </a:r>
          </a:p>
        </p:txBody>
      </p:sp>
      <mc:AlternateContent xmlns:mc="http://schemas.openxmlformats.org/markup-compatibility/2006">
        <mc:Choice xmlns:am3d="http://schemas.microsoft.com/office/drawing/2017/model3d" Requires="am3d">
          <p:graphicFrame>
            <p:nvGraphicFramePr>
              <p:cNvPr id="4" name="3D Model 3" descr="Smiling Face">
                <a:extLst>
                  <a:ext uri="{FF2B5EF4-FFF2-40B4-BE49-F238E27FC236}">
                    <a16:creationId xmlns:a16="http://schemas.microsoft.com/office/drawing/2014/main" id="{483D704A-9A7F-DBAB-A9CA-2BFD83C15676}"/>
                  </a:ext>
                </a:extLst>
              </p:cNvPr>
              <p:cNvGraphicFramePr>
                <a:graphicFrameLocks noChangeAspect="1"/>
              </p:cNvGraphicFramePr>
              <p:nvPr>
                <p:extLst>
                  <p:ext uri="{D42A27DB-BD31-4B8C-83A1-F6EECF244321}">
                    <p14:modId xmlns:p14="http://schemas.microsoft.com/office/powerpoint/2010/main" val="4151766761"/>
                  </p:ext>
                </p:extLst>
              </p:nvPr>
            </p:nvGraphicFramePr>
            <p:xfrm>
              <a:off x="5236343" y="3529357"/>
              <a:ext cx="1904956" cy="1943055"/>
            </p:xfrm>
            <a:graphic>
              <a:graphicData uri="http://schemas.microsoft.com/office/drawing/2017/model3d">
                <am3d:model3d r:embed="rId2">
                  <am3d:spPr>
                    <a:xfrm>
                      <a:off x="0" y="0"/>
                      <a:ext cx="1904956" cy="1943055"/>
                    </a:xfrm>
                    <a:prstGeom prst="rect">
                      <a:avLst/>
                    </a:prstGeom>
                  </am3d:spPr>
                  <am3d:camera>
                    <am3d:pos x="0" y="0" z="80938013"/>
                    <am3d:up dx="0" dy="36000000" dz="0"/>
                    <am3d:lookAt x="0" y="0" z="0"/>
                    <am3d:perspective fov="2700000"/>
                  </am3d:camera>
                  <am3d:trans>
                    <am3d:meterPerModelUnit n="61067647" d="1000000"/>
                    <am3d:preTrans dx="0" dy="-2" dz="1153533"/>
                    <am3d:scale>
                      <am3d:sx n="1000000" d="1000000"/>
                      <am3d:sy n="1000000" d="1000000"/>
                      <am3d:sz n="1000000" d="1000000"/>
                    </am3d:scale>
                    <am3d:rot ax="527963" ay="245622" az="37986"/>
                    <am3d:postTrans dx="0" dy="0" dz="0"/>
                  </am3d:trans>
                  <am3d:raster rName="Office3DRenderer" rVer="16.0.8326">
                    <am3d:blip r:embed="rId3"/>
                  </am3d:raster>
                  <am3d:objViewport viewportSz="339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miling Face">
                <a:extLst>
                  <a:ext uri="{FF2B5EF4-FFF2-40B4-BE49-F238E27FC236}">
                    <a16:creationId xmlns:a16="http://schemas.microsoft.com/office/drawing/2014/main" id="{483D704A-9A7F-DBAB-A9CA-2BFD83C15676}"/>
                  </a:ext>
                </a:extLst>
              </p:cNvPr>
              <p:cNvPicPr>
                <a:picLocks noGrp="1" noRot="1" noChangeAspect="1" noMove="1" noResize="1" noEditPoints="1" noAdjustHandles="1" noChangeArrowheads="1" noChangeShapeType="1" noCrop="1"/>
              </p:cNvPicPr>
              <p:nvPr/>
            </p:nvPicPr>
            <p:blipFill>
              <a:blip r:embed="rId3"/>
              <a:stretch>
                <a:fillRect/>
              </a:stretch>
            </p:blipFill>
            <p:spPr>
              <a:xfrm>
                <a:off x="5236343" y="3529357"/>
                <a:ext cx="1904956" cy="19430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Thumbs Up Emoji">
                <a:extLst>
                  <a:ext uri="{FF2B5EF4-FFF2-40B4-BE49-F238E27FC236}">
                    <a16:creationId xmlns:a16="http://schemas.microsoft.com/office/drawing/2014/main" id="{DC5F1BA7-848F-5431-0B5C-25CE07781DEB}"/>
                  </a:ext>
                </a:extLst>
              </p:cNvPr>
              <p:cNvGraphicFramePr/>
              <p:nvPr>
                <p:extLst>
                  <p:ext uri="{D42A27DB-BD31-4B8C-83A1-F6EECF244321}">
                    <p14:modId xmlns:p14="http://schemas.microsoft.com/office/powerpoint/2010/main" val="3138280591"/>
                  </p:ext>
                </p:extLst>
              </p:nvPr>
            </p:nvGraphicFramePr>
            <p:xfrm>
              <a:off x="8583231" y="1947672"/>
              <a:ext cx="1557465" cy="1180292"/>
            </p:xfrm>
            <a:graphic>
              <a:graphicData uri="http://schemas.microsoft.com/office/drawing/2017/model3d">
                <am3d:model3d r:embed="rId4">
                  <am3d:spPr>
                    <a:xfrm>
                      <a:off x="0" y="0"/>
                      <a:ext cx="1557465" cy="1180292"/>
                    </a:xfrm>
                    <a:prstGeom prst="rect">
                      <a:avLst/>
                    </a:prstGeom>
                  </am3d:spPr>
                  <am3d:camera>
                    <am3d:pos x="0" y="0" z="66308073"/>
                    <am3d:up dx="0" dy="36000000" dz="0"/>
                    <am3d:lookAt x="0" y="0" z="0"/>
                    <am3d:perspective fov="2700000"/>
                  </am3d:camera>
                  <am3d:trans>
                    <am3d:meterPerModelUnit n="101511" d="1000000"/>
                    <am3d:preTrans dx="-824025" dy="-17929067" dz="-2192431"/>
                    <am3d:scale>
                      <am3d:sx n="1000000" d="1000000"/>
                      <am3d:sy n="1000000" d="1000000"/>
                      <am3d:sz n="1000000" d="1000000"/>
                    </am3d:scale>
                    <am3d:rot/>
                    <am3d:postTrans dx="0" dy="0" dz="0"/>
                  </am3d:trans>
                  <am3d:raster rName="Office3DRenderer" rVer="16.0.8326">
                    <am3d:blip r:embed="rId5"/>
                  </am3d:raster>
                  <am3d:objViewport viewportSz="17084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umbs Up Emoji">
                <a:extLst>
                  <a:ext uri="{FF2B5EF4-FFF2-40B4-BE49-F238E27FC236}">
                    <a16:creationId xmlns:a16="http://schemas.microsoft.com/office/drawing/2014/main" id="{DC5F1BA7-848F-5431-0B5C-25CE07781DEB}"/>
                  </a:ext>
                </a:extLst>
              </p:cNvPr>
              <p:cNvPicPr>
                <a:picLocks noGrp="1" noRot="1" noChangeAspect="1" noMove="1" noResize="1" noEditPoints="1" noAdjustHandles="1" noChangeArrowheads="1" noChangeShapeType="1" noCrop="1"/>
              </p:cNvPicPr>
              <p:nvPr/>
            </p:nvPicPr>
            <p:blipFill>
              <a:blip r:embed="rId5"/>
              <a:stretch>
                <a:fillRect/>
              </a:stretch>
            </p:blipFill>
            <p:spPr>
              <a:xfrm>
                <a:off x="8583231" y="1947672"/>
                <a:ext cx="1557465" cy="1180292"/>
              </a:xfrm>
              <a:prstGeom prst="rect">
                <a:avLst/>
              </a:prstGeom>
            </p:spPr>
          </p:pic>
        </mc:Fallback>
      </mc:AlternateContent>
    </p:spTree>
    <p:extLst>
      <p:ext uri="{BB962C8B-B14F-4D97-AF65-F5344CB8AC3E}">
        <p14:creationId xmlns:p14="http://schemas.microsoft.com/office/powerpoint/2010/main" val="152259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63F6-9614-67BE-6B8F-527626357F1D}"/>
              </a:ext>
            </a:extLst>
          </p:cNvPr>
          <p:cNvSpPr>
            <a:spLocks noGrp="1"/>
          </p:cNvSpPr>
          <p:nvPr>
            <p:ph type="title"/>
          </p:nvPr>
        </p:nvSpPr>
        <p:spPr>
          <a:xfrm>
            <a:off x="245335" y="180232"/>
            <a:ext cx="10380573" cy="842818"/>
          </a:xfrm>
        </p:spPr>
        <p:txBody>
          <a:bodyPr>
            <a:normAutofit/>
          </a:bodyPr>
          <a:lstStyle/>
          <a:p>
            <a:r>
              <a:rPr lang="en-US" sz="3600" dirty="0">
                <a:latin typeface="Arial" panose="020B0604020202020204" pitchFamily="34" charset="0"/>
                <a:cs typeface="Arial" panose="020B0604020202020204" pitchFamily="34" charset="0"/>
              </a:rPr>
              <a:t>       Data Description</a:t>
            </a:r>
          </a:p>
        </p:txBody>
      </p:sp>
      <p:sp>
        <p:nvSpPr>
          <p:cNvPr id="7" name="Content Placeholder 6">
            <a:extLst>
              <a:ext uri="{FF2B5EF4-FFF2-40B4-BE49-F238E27FC236}">
                <a16:creationId xmlns:a16="http://schemas.microsoft.com/office/drawing/2014/main" id="{9797DB8E-895D-03B4-EC46-31C99BF82CD9}"/>
              </a:ext>
            </a:extLst>
          </p:cNvPr>
          <p:cNvSpPr>
            <a:spLocks noGrp="1"/>
          </p:cNvSpPr>
          <p:nvPr>
            <p:ph idx="1"/>
          </p:nvPr>
        </p:nvSpPr>
        <p:spPr>
          <a:xfrm>
            <a:off x="245336" y="1023050"/>
            <a:ext cx="11701330" cy="5654718"/>
          </a:xfrm>
        </p:spPr>
        <p:txBody>
          <a:bodyPr/>
          <a:lstStyle/>
          <a:p>
            <a:r>
              <a:rPr lang="en-IN" dirty="0">
                <a:latin typeface="Arial" panose="020B0604020202020204" pitchFamily="34" charset="0"/>
                <a:cs typeface="Arial" panose="020B0604020202020204" pitchFamily="34" charset="0"/>
              </a:rPr>
              <a:t>Data Type : </a:t>
            </a:r>
            <a:r>
              <a:rPr lang="en-US" dirty="0"/>
              <a:t>Structured Data                  Total Rows:  4803                                   Total Columns: 17</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b="1" dirty="0">
                <a:effectLst/>
                <a:highlight>
                  <a:srgbClr val="008080"/>
                </a:highlight>
                <a:latin typeface="Arial" panose="020B0604020202020204" pitchFamily="34" charset="0"/>
                <a:cs typeface="Arial" panose="020B0604020202020204" pitchFamily="34" charset="0"/>
              </a:rPr>
              <a:t>DATA DICTIONARY</a:t>
            </a:r>
          </a:p>
          <a:p>
            <a:pPr marL="0" indent="0">
              <a:buNone/>
            </a:pPr>
            <a:endParaRPr lang="en-US" b="1"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3122B4-7CDA-A639-0E62-3D0CF4EAF71F}"/>
              </a:ext>
            </a:extLst>
          </p:cNvPr>
          <p:cNvSpPr txBox="1"/>
          <p:nvPr/>
        </p:nvSpPr>
        <p:spPr>
          <a:xfrm>
            <a:off x="245335" y="2587752"/>
            <a:ext cx="11772494" cy="4893647"/>
          </a:xfrm>
          <a:prstGeom prst="rect">
            <a:avLst/>
          </a:prstGeom>
          <a:noFill/>
        </p:spPr>
        <p:txBody>
          <a:bodyPr wrap="square" rtlCol="0">
            <a:spAutoFit/>
          </a:bodyPr>
          <a:lstStyle/>
          <a:p>
            <a:r>
              <a:rPr lang="en-US" sz="1600" dirty="0"/>
              <a:t>COLUMN NAME                     DATATYPE                                                                                DESCRIPTION</a:t>
            </a:r>
          </a:p>
          <a:p>
            <a:endParaRPr lang="en-US" sz="1600" dirty="0"/>
          </a:p>
          <a:p>
            <a:r>
              <a:rPr lang="en-US" sz="1400" dirty="0"/>
              <a:t>       Budget                                           int                                                                        The total budget allocated for the production of the movie (in $)</a:t>
            </a:r>
          </a:p>
          <a:p>
            <a:r>
              <a:rPr lang="en-US" sz="1400" dirty="0"/>
              <a:t>       Genres                                         string                                                                    List of genres associated with the movie, separated by commas</a:t>
            </a:r>
          </a:p>
          <a:p>
            <a:r>
              <a:rPr lang="en-US" sz="1400" dirty="0"/>
              <a:t>       Id                                                    int                                                                         Unique identifier for each movie</a:t>
            </a:r>
          </a:p>
          <a:p>
            <a:r>
              <a:rPr lang="en-US" sz="1400" dirty="0"/>
              <a:t>       </a:t>
            </a:r>
            <a:r>
              <a:rPr lang="en-US" sz="1400" dirty="0" err="1"/>
              <a:t>Original_language</a:t>
            </a:r>
            <a:r>
              <a:rPr lang="en-US" sz="1400" dirty="0"/>
              <a:t>                    string                                                                    The original language in which the movie was produced</a:t>
            </a:r>
          </a:p>
          <a:p>
            <a:r>
              <a:rPr lang="en-US" sz="1400" dirty="0"/>
              <a:t>       Popularity                                    float                                                                       A score reflecting how popular the movie is (based on views)</a:t>
            </a:r>
          </a:p>
          <a:p>
            <a:r>
              <a:rPr lang="en-US" sz="1400" dirty="0"/>
              <a:t>       </a:t>
            </a:r>
            <a:r>
              <a:rPr lang="en-US" sz="1400" dirty="0" err="1"/>
              <a:t>Production_companies</a:t>
            </a:r>
            <a:r>
              <a:rPr lang="en-US" sz="1400" dirty="0"/>
              <a:t>             string                                                                    The name(s) of the production company or companies involved</a:t>
            </a:r>
          </a:p>
          <a:p>
            <a:r>
              <a:rPr lang="en-US" sz="1400" dirty="0"/>
              <a:t>       </a:t>
            </a:r>
            <a:r>
              <a:rPr lang="en-US" sz="1400" dirty="0" err="1"/>
              <a:t>Production_countries</a:t>
            </a:r>
            <a:r>
              <a:rPr lang="en-US" sz="1400" dirty="0"/>
              <a:t>                string                                                                    Country or countries where the movie was produced</a:t>
            </a:r>
          </a:p>
          <a:p>
            <a:r>
              <a:rPr lang="en-US" sz="1400" dirty="0"/>
              <a:t>       </a:t>
            </a:r>
            <a:r>
              <a:rPr lang="en-US" sz="1400" dirty="0" err="1"/>
              <a:t>Release_date</a:t>
            </a:r>
            <a:r>
              <a:rPr lang="en-US" sz="1400" dirty="0"/>
              <a:t>                              string                                                                     The release date of the movie in YYYY-MM-DD format</a:t>
            </a:r>
          </a:p>
          <a:p>
            <a:r>
              <a:rPr lang="en-US" sz="1400" dirty="0"/>
              <a:t>       Revenue                                         int                                                                         The total revenue earned by the movie(in $)</a:t>
            </a:r>
          </a:p>
          <a:p>
            <a:r>
              <a:rPr lang="en-US" sz="1400" dirty="0"/>
              <a:t>       Runtime                                          int                                                                         The duration of the movie in minutes</a:t>
            </a:r>
          </a:p>
          <a:p>
            <a:r>
              <a:rPr lang="en-US" sz="1400" dirty="0"/>
              <a:t>       Status                                            string                                                                     The release status of the movie</a:t>
            </a:r>
          </a:p>
          <a:p>
            <a:r>
              <a:rPr lang="en-US" sz="1400" dirty="0"/>
              <a:t>       </a:t>
            </a:r>
            <a:r>
              <a:rPr lang="en-US" sz="1400" dirty="0" err="1"/>
              <a:t>Vote_average</a:t>
            </a:r>
            <a:r>
              <a:rPr lang="en-US" sz="1400" dirty="0"/>
              <a:t>                              float                                                                        The average rating given by users (on a scale of 0 to 10)</a:t>
            </a:r>
          </a:p>
          <a:p>
            <a:r>
              <a:rPr lang="en-US" sz="1400" dirty="0"/>
              <a:t>       </a:t>
            </a:r>
            <a:r>
              <a:rPr lang="en-US" sz="1400" dirty="0" err="1"/>
              <a:t>Vote_count</a:t>
            </a:r>
            <a:r>
              <a:rPr lang="en-US" sz="1400" dirty="0"/>
              <a:t>                                     int                                                                         Total number of votes received by the movie</a:t>
            </a:r>
          </a:p>
          <a:p>
            <a:r>
              <a:rPr lang="en-US" sz="1400" dirty="0"/>
              <a:t>       Actors                                           string                                                                      List of main actors in the movie, separated by commas </a:t>
            </a:r>
          </a:p>
          <a:p>
            <a:r>
              <a:rPr lang="en-US" sz="1400" dirty="0"/>
              <a:t>      Director                                        string                                                                      Name of the director of the movie</a:t>
            </a:r>
          </a:p>
          <a:p>
            <a:r>
              <a:rPr lang="en-US" sz="1400" dirty="0"/>
              <a:t>      Profit                                                int                                                                          The net profit (in $)                </a:t>
            </a:r>
          </a:p>
          <a:p>
            <a:r>
              <a:rPr lang="en-US" sz="1400" dirty="0"/>
              <a:t>      Title                                                string                                                                      The name  of movie                        </a:t>
            </a:r>
          </a:p>
          <a:p>
            <a:r>
              <a:rPr lang="en-US" sz="1400" dirty="0"/>
              <a:t>                                                                                                                                                                                  </a:t>
            </a:r>
          </a:p>
          <a:p>
            <a:r>
              <a:rPr lang="en-US" sz="1400" dirty="0"/>
              <a:t>      </a:t>
            </a:r>
          </a:p>
          <a:p>
            <a:r>
              <a:rPr lang="en-US" sz="1400" dirty="0"/>
              <a:t>       </a:t>
            </a:r>
          </a:p>
        </p:txBody>
      </p:sp>
      <p:cxnSp>
        <p:nvCxnSpPr>
          <p:cNvPr id="20" name="Straight Connector 19">
            <a:extLst>
              <a:ext uri="{FF2B5EF4-FFF2-40B4-BE49-F238E27FC236}">
                <a16:creationId xmlns:a16="http://schemas.microsoft.com/office/drawing/2014/main" id="{388F1B17-705F-B130-2A70-81D37E1D3FC2}"/>
              </a:ext>
            </a:extLst>
          </p:cNvPr>
          <p:cNvCxnSpPr>
            <a:cxnSpLocks/>
          </p:cNvCxnSpPr>
          <p:nvPr/>
        </p:nvCxnSpPr>
        <p:spPr>
          <a:xfrm>
            <a:off x="245335" y="2514600"/>
            <a:ext cx="0" cy="4272896"/>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A98168C5-46C9-06B8-C7CE-E51E149FD239}"/>
              </a:ext>
            </a:extLst>
          </p:cNvPr>
          <p:cNvCxnSpPr/>
          <p:nvPr/>
        </p:nvCxnSpPr>
        <p:spPr>
          <a:xfrm>
            <a:off x="245335" y="2523744"/>
            <a:ext cx="1170133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9EFFE74-DE14-3CA6-B9C4-C0FA37C465A7}"/>
              </a:ext>
            </a:extLst>
          </p:cNvPr>
          <p:cNvCxnSpPr>
            <a:cxnSpLocks/>
          </p:cNvCxnSpPr>
          <p:nvPr/>
        </p:nvCxnSpPr>
        <p:spPr>
          <a:xfrm>
            <a:off x="11946666" y="2514600"/>
            <a:ext cx="71163" cy="4272896"/>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C46DFEF-5DC3-4381-7AEB-1DF47831644E}"/>
              </a:ext>
            </a:extLst>
          </p:cNvPr>
          <p:cNvCxnSpPr/>
          <p:nvPr/>
        </p:nvCxnSpPr>
        <p:spPr>
          <a:xfrm>
            <a:off x="245335" y="6787496"/>
            <a:ext cx="1177249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8FB31F35-E782-9CEF-B0CF-71DE06C3921B}"/>
              </a:ext>
            </a:extLst>
          </p:cNvPr>
          <p:cNvCxnSpPr/>
          <p:nvPr/>
        </p:nvCxnSpPr>
        <p:spPr>
          <a:xfrm>
            <a:off x="245335" y="2980944"/>
            <a:ext cx="1170133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8345E819-69BA-F3C4-5C83-B60972BBCD98}"/>
              </a:ext>
            </a:extLst>
          </p:cNvPr>
          <p:cNvCxnSpPr>
            <a:cxnSpLocks/>
          </p:cNvCxnSpPr>
          <p:nvPr/>
        </p:nvCxnSpPr>
        <p:spPr>
          <a:xfrm>
            <a:off x="2715768" y="2990088"/>
            <a:ext cx="0" cy="3797408"/>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6C7E3671-F076-7460-1AA1-E04D28097F6B}"/>
              </a:ext>
            </a:extLst>
          </p:cNvPr>
          <p:cNvCxnSpPr>
            <a:cxnSpLocks/>
          </p:cNvCxnSpPr>
          <p:nvPr/>
        </p:nvCxnSpPr>
        <p:spPr>
          <a:xfrm>
            <a:off x="5605272" y="2980944"/>
            <a:ext cx="0" cy="3806552"/>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F9B29A58-B1C2-A05A-29CE-50B8936B592C}"/>
              </a:ext>
            </a:extLst>
          </p:cNvPr>
          <p:cNvCxnSpPr/>
          <p:nvPr/>
        </p:nvCxnSpPr>
        <p:spPr>
          <a:xfrm>
            <a:off x="245335" y="905256"/>
            <a:ext cx="1158700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80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2A18-1FCC-18E5-37DE-5318D65DD24D}"/>
              </a:ext>
            </a:extLst>
          </p:cNvPr>
          <p:cNvSpPr>
            <a:spLocks noGrp="1"/>
          </p:cNvSpPr>
          <p:nvPr>
            <p:ph type="title"/>
          </p:nvPr>
        </p:nvSpPr>
        <p:spPr>
          <a:xfrm>
            <a:off x="875843" y="130649"/>
            <a:ext cx="10353761" cy="881287"/>
          </a:xfrm>
        </p:spPr>
        <p:txBody>
          <a:bodyPr/>
          <a:lstStyle/>
          <a:p>
            <a:r>
              <a:rPr lang="en-IN" dirty="0"/>
              <a:t>Tools and Techniques Used</a:t>
            </a:r>
          </a:p>
        </p:txBody>
      </p:sp>
      <p:sp>
        <p:nvSpPr>
          <p:cNvPr id="3" name="Content Placeholder 2">
            <a:extLst>
              <a:ext uri="{FF2B5EF4-FFF2-40B4-BE49-F238E27FC236}">
                <a16:creationId xmlns:a16="http://schemas.microsoft.com/office/drawing/2014/main" id="{3E9123AA-3A1D-0284-5C7B-A20A0484AC18}"/>
              </a:ext>
            </a:extLst>
          </p:cNvPr>
          <p:cNvSpPr>
            <a:spLocks noGrp="1"/>
          </p:cNvSpPr>
          <p:nvPr>
            <p:ph idx="1"/>
          </p:nvPr>
        </p:nvSpPr>
        <p:spPr>
          <a:xfrm>
            <a:off x="295532" y="1237074"/>
            <a:ext cx="5306426" cy="5715415"/>
          </a:xfrm>
        </p:spPr>
        <p:txBody>
          <a:bodyPr>
            <a:normAutofit/>
          </a:bodyPr>
          <a:lstStyle/>
          <a:p>
            <a:pPr marL="342900" indent="-342900">
              <a:buAutoNum type="arabicPeriod"/>
            </a:pPr>
            <a:r>
              <a:rPr lang="en-US" sz="1200" b="1" dirty="0"/>
              <a:t>PYTHON-  Used for data preprocessing tasks such as data cleaning, transformation, outliers' treatment, Export  CSV file</a:t>
            </a:r>
            <a:r>
              <a:rPr lang="en-US" sz="1200" b="1" dirty="0">
                <a:latin typeface="Aptos" panose="020B0004020202020204" pitchFamily="34" charset="0"/>
              </a:rPr>
              <a:t>.</a:t>
            </a:r>
          </a:p>
          <a:p>
            <a:pPr marL="0" indent="0">
              <a:buNone/>
            </a:pPr>
            <a:r>
              <a:rPr lang="en-US" sz="1200" b="1" dirty="0">
                <a:latin typeface="Aptos" panose="020B0004020202020204" pitchFamily="34" charset="0"/>
              </a:rPr>
              <a:t>           </a:t>
            </a:r>
            <a:r>
              <a:rPr lang="en-US" sz="1200" b="1" dirty="0"/>
              <a:t>Executes exploratory data analysis (EDA) to gain insights and                                                 understand data patterns and </a:t>
            </a:r>
            <a:r>
              <a:rPr lang="en-US" sz="1200" dirty="0"/>
              <a:t> completed five business  focus areas and also done </a:t>
            </a:r>
            <a:r>
              <a:rPr lang="en-US" sz="1200" b="1" dirty="0"/>
              <a:t>Descriptive Analysis.</a:t>
            </a:r>
          </a:p>
          <a:p>
            <a:pPr marL="0" indent="0">
              <a:buNone/>
            </a:pPr>
            <a:r>
              <a:rPr lang="en-US" sz="1200" b="1" dirty="0"/>
              <a:t>          Provides libraries like Pandas, NumPy, and Scikit-Learn for data manipulation and analysis.</a:t>
            </a:r>
          </a:p>
          <a:p>
            <a:pPr marL="0" indent="0">
              <a:buNone/>
            </a:pPr>
            <a:r>
              <a:rPr lang="en-US" sz="1200" b="1" dirty="0"/>
              <a:t>         developed four machine learning models with the help of Pandas and Scikit-learn libraries.</a:t>
            </a:r>
          </a:p>
          <a:p>
            <a:pPr marL="0" indent="0">
              <a:buNone/>
            </a:pPr>
            <a:r>
              <a:rPr lang="en-US" sz="1200" b="1" dirty="0"/>
              <a:t>2.       SQL -    Used for  EDA (exploratory data analysis) and  made view.</a:t>
            </a:r>
          </a:p>
          <a:p>
            <a:pPr marL="0" indent="0">
              <a:buNone/>
            </a:pPr>
            <a:endParaRPr lang="en-US" sz="1200" b="1" dirty="0"/>
          </a:p>
          <a:p>
            <a:pPr marL="0" indent="0">
              <a:buNone/>
            </a:pPr>
            <a:r>
              <a:rPr lang="en-US" sz="1200" b="1" dirty="0"/>
              <a:t>3. EXCEL  - Typically used for reading and exploring files, especially for smaller datasets,  Performs basic data analysis, calculations, and visualization using built-in features like formulas, pivot tables, charts and at an end make a KPI Dashboard.</a:t>
            </a:r>
          </a:p>
          <a:p>
            <a:pPr marL="0" indent="0">
              <a:buNone/>
            </a:pPr>
            <a:r>
              <a:rPr lang="en-US" sz="1200" b="1" dirty="0"/>
              <a:t>4. TABLEAU- Used for creating interactive and visually appealing data visualizations.  Enables users to explore data, identify trends, and communicate insights effectively through KPI dashboards and reports.</a:t>
            </a:r>
            <a:br>
              <a:rPr lang="en-US" sz="1200" b="1" dirty="0"/>
            </a:br>
            <a:r>
              <a:rPr lang="en-US" sz="1600" dirty="0"/>
              <a:t>        </a:t>
            </a:r>
            <a:endParaRPr lang="en-IN" sz="1600" dirty="0"/>
          </a:p>
        </p:txBody>
      </p:sp>
      <p:sp>
        <p:nvSpPr>
          <p:cNvPr id="12" name="TextBox 11">
            <a:extLst>
              <a:ext uri="{FF2B5EF4-FFF2-40B4-BE49-F238E27FC236}">
                <a16:creationId xmlns:a16="http://schemas.microsoft.com/office/drawing/2014/main" id="{97D065BE-F7D4-A50F-BD43-7BF21F4BB7E9}"/>
              </a:ext>
            </a:extLst>
          </p:cNvPr>
          <p:cNvSpPr txBox="1"/>
          <p:nvPr/>
        </p:nvSpPr>
        <p:spPr>
          <a:xfrm>
            <a:off x="5980176" y="1011935"/>
            <a:ext cx="6053328" cy="5355312"/>
          </a:xfrm>
          <a:prstGeom prst="rect">
            <a:avLst/>
          </a:prstGeom>
          <a:noFill/>
        </p:spPr>
        <p:txBody>
          <a:bodyPr wrap="square" rtlCol="0">
            <a:spAutoFit/>
          </a:bodyPr>
          <a:lstStyle/>
          <a:p>
            <a:r>
              <a:rPr lang="en-US" dirty="0"/>
              <a:t>                                              </a:t>
            </a:r>
            <a:r>
              <a:rPr lang="en-US" b="1" dirty="0"/>
              <a:t>TOOLS</a:t>
            </a:r>
          </a:p>
          <a:p>
            <a:endParaRPr lang="en-US" b="1" dirty="0"/>
          </a:p>
          <a:p>
            <a:r>
              <a:rPr lang="en-US" b="1" dirty="0"/>
              <a:t>         1.  Python</a:t>
            </a:r>
          </a:p>
          <a:p>
            <a:endParaRPr lang="en-US" b="1" dirty="0"/>
          </a:p>
          <a:p>
            <a:endParaRPr lang="en-US" b="1" dirty="0"/>
          </a:p>
          <a:p>
            <a:r>
              <a:rPr lang="en-US" b="1" dirty="0"/>
              <a:t>      </a:t>
            </a:r>
          </a:p>
          <a:p>
            <a:r>
              <a:rPr lang="en-US" b="1" dirty="0"/>
              <a:t>          2.  My SQL</a:t>
            </a:r>
          </a:p>
          <a:p>
            <a:endParaRPr lang="en-US" b="1" dirty="0"/>
          </a:p>
          <a:p>
            <a:endParaRPr lang="en-US" b="1" dirty="0"/>
          </a:p>
          <a:p>
            <a:endParaRPr lang="en-US" b="1" dirty="0"/>
          </a:p>
          <a:p>
            <a:r>
              <a:rPr lang="en-US" b="1" dirty="0"/>
              <a:t>          3.  Excel</a:t>
            </a:r>
          </a:p>
          <a:p>
            <a:endParaRPr lang="en-US" b="1" dirty="0"/>
          </a:p>
          <a:p>
            <a:endParaRPr lang="en-US" b="1" dirty="0"/>
          </a:p>
          <a:p>
            <a:endParaRPr lang="en-US" b="1" dirty="0"/>
          </a:p>
          <a:p>
            <a:r>
              <a:rPr lang="en-US" b="1" dirty="0"/>
              <a:t>          4.  Tableau</a:t>
            </a:r>
          </a:p>
          <a:p>
            <a:endParaRPr lang="en-US" b="1" dirty="0"/>
          </a:p>
          <a:p>
            <a:endParaRPr lang="en-US" b="1" dirty="0"/>
          </a:p>
          <a:p>
            <a:endParaRPr lang="en-US" b="1" dirty="0"/>
          </a:p>
          <a:p>
            <a:r>
              <a:rPr lang="en-US" b="1" dirty="0"/>
              <a:t>           5.  Machine Learning</a:t>
            </a:r>
          </a:p>
        </p:txBody>
      </p:sp>
      <p:pic>
        <p:nvPicPr>
          <p:cNvPr id="16" name="Picture 15">
            <a:extLst>
              <a:ext uri="{FF2B5EF4-FFF2-40B4-BE49-F238E27FC236}">
                <a16:creationId xmlns:a16="http://schemas.microsoft.com/office/drawing/2014/main" id="{A57DAC29-72E1-73D8-20C0-5D4A4D3DD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368" y="1504978"/>
            <a:ext cx="807720" cy="808101"/>
          </a:xfrm>
          <a:prstGeom prst="rect">
            <a:avLst/>
          </a:prstGeom>
        </p:spPr>
      </p:pic>
      <p:pic>
        <p:nvPicPr>
          <p:cNvPr id="18" name="Picture 17">
            <a:extLst>
              <a:ext uri="{FF2B5EF4-FFF2-40B4-BE49-F238E27FC236}">
                <a16:creationId xmlns:a16="http://schemas.microsoft.com/office/drawing/2014/main" id="{53381DBC-F622-1E03-490B-0091388FA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235" y="2364580"/>
            <a:ext cx="807721" cy="846184"/>
          </a:xfrm>
          <a:prstGeom prst="rect">
            <a:avLst/>
          </a:prstGeom>
        </p:spPr>
      </p:pic>
      <p:pic>
        <p:nvPicPr>
          <p:cNvPr id="20" name="Picture 19">
            <a:extLst>
              <a:ext uri="{FF2B5EF4-FFF2-40B4-BE49-F238E27FC236}">
                <a16:creationId xmlns:a16="http://schemas.microsoft.com/office/drawing/2014/main" id="{B38BBD9A-3EF8-6DB8-1197-259F3A74D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786" y="4460757"/>
            <a:ext cx="1478849" cy="829967"/>
          </a:xfrm>
          <a:prstGeom prst="rect">
            <a:avLst/>
          </a:prstGeom>
        </p:spPr>
      </p:pic>
      <p:pic>
        <p:nvPicPr>
          <p:cNvPr id="22" name="Picture 21">
            <a:extLst>
              <a:ext uri="{FF2B5EF4-FFF2-40B4-BE49-F238E27FC236}">
                <a16:creationId xmlns:a16="http://schemas.microsoft.com/office/drawing/2014/main" id="{FF833B44-9FAF-910E-DB95-3B73C78F5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0786" y="3435375"/>
            <a:ext cx="1680214" cy="880112"/>
          </a:xfrm>
          <a:prstGeom prst="rect">
            <a:avLst/>
          </a:prstGeom>
        </p:spPr>
      </p:pic>
      <p:pic>
        <p:nvPicPr>
          <p:cNvPr id="24" name="Picture 23">
            <a:extLst>
              <a:ext uri="{FF2B5EF4-FFF2-40B4-BE49-F238E27FC236}">
                <a16:creationId xmlns:a16="http://schemas.microsoft.com/office/drawing/2014/main" id="{D0FA0E31-BD78-3DC0-6B75-EB4AD42CB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0786" y="5480719"/>
            <a:ext cx="1780604" cy="1112878"/>
          </a:xfrm>
          <a:prstGeom prst="rect">
            <a:avLst/>
          </a:prstGeom>
        </p:spPr>
      </p:pic>
      <p:pic>
        <p:nvPicPr>
          <p:cNvPr id="26" name="Graphic 25" descr="Right pointing backhand index with solid fill">
            <a:extLst>
              <a:ext uri="{FF2B5EF4-FFF2-40B4-BE49-F238E27FC236}">
                <a16:creationId xmlns:a16="http://schemas.microsoft.com/office/drawing/2014/main" id="{FEBF68AA-5AEC-DE2C-18D7-E0FCB7AE33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637" y="1463040"/>
            <a:ext cx="658334" cy="658334"/>
          </a:xfrm>
          <a:prstGeom prst="rect">
            <a:avLst/>
          </a:prstGeom>
        </p:spPr>
      </p:pic>
      <p:pic>
        <p:nvPicPr>
          <p:cNvPr id="27" name="Graphic 26" descr="Right pointing backhand index with solid fill">
            <a:extLst>
              <a:ext uri="{FF2B5EF4-FFF2-40B4-BE49-F238E27FC236}">
                <a16:creationId xmlns:a16="http://schemas.microsoft.com/office/drawing/2014/main" id="{F3D2FC31-9703-327A-D869-3449F56504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7673" y="2458505"/>
            <a:ext cx="658334" cy="658334"/>
          </a:xfrm>
          <a:prstGeom prst="rect">
            <a:avLst/>
          </a:prstGeom>
        </p:spPr>
      </p:pic>
      <p:pic>
        <p:nvPicPr>
          <p:cNvPr id="28" name="Graphic 27" descr="Right pointing backhand index with solid fill">
            <a:extLst>
              <a:ext uri="{FF2B5EF4-FFF2-40B4-BE49-F238E27FC236}">
                <a16:creationId xmlns:a16="http://schemas.microsoft.com/office/drawing/2014/main" id="{C7334E26-18F2-F8DB-94BC-D6F85FF296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5709" y="3540475"/>
            <a:ext cx="658334" cy="658334"/>
          </a:xfrm>
          <a:prstGeom prst="rect">
            <a:avLst/>
          </a:prstGeom>
        </p:spPr>
      </p:pic>
      <p:pic>
        <p:nvPicPr>
          <p:cNvPr id="29" name="Graphic 28" descr="Right pointing backhand index with solid fill">
            <a:extLst>
              <a:ext uri="{FF2B5EF4-FFF2-40B4-BE49-F238E27FC236}">
                <a16:creationId xmlns:a16="http://schemas.microsoft.com/office/drawing/2014/main" id="{B0EBC599-6589-C006-4A03-33040CF127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5634" y="4622445"/>
            <a:ext cx="658334" cy="658334"/>
          </a:xfrm>
          <a:prstGeom prst="rect">
            <a:avLst/>
          </a:prstGeom>
        </p:spPr>
      </p:pic>
      <p:pic>
        <p:nvPicPr>
          <p:cNvPr id="30" name="Graphic 29" descr="Right pointing backhand index with solid fill">
            <a:extLst>
              <a:ext uri="{FF2B5EF4-FFF2-40B4-BE49-F238E27FC236}">
                <a16:creationId xmlns:a16="http://schemas.microsoft.com/office/drawing/2014/main" id="{A8CB1180-95D7-B277-470A-3EA319B7AB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4801" y="5822088"/>
            <a:ext cx="658334" cy="658334"/>
          </a:xfrm>
          <a:prstGeom prst="rect">
            <a:avLst/>
          </a:prstGeom>
        </p:spPr>
      </p:pic>
      <p:cxnSp>
        <p:nvCxnSpPr>
          <p:cNvPr id="34" name="Straight Connector 33">
            <a:extLst>
              <a:ext uri="{FF2B5EF4-FFF2-40B4-BE49-F238E27FC236}">
                <a16:creationId xmlns:a16="http://schemas.microsoft.com/office/drawing/2014/main" id="{DD01DBE4-2023-5CE6-1F9B-5470B2A0B008}"/>
              </a:ext>
            </a:extLst>
          </p:cNvPr>
          <p:cNvCxnSpPr>
            <a:cxnSpLocks/>
          </p:cNvCxnSpPr>
          <p:nvPr/>
        </p:nvCxnSpPr>
        <p:spPr>
          <a:xfrm>
            <a:off x="6208776" y="921731"/>
            <a:ext cx="35718" cy="5805619"/>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D19FD4E-3B9B-967C-4261-D67B21E5D218}"/>
              </a:ext>
            </a:extLst>
          </p:cNvPr>
          <p:cNvCxnSpPr>
            <a:cxnSpLocks/>
          </p:cNvCxnSpPr>
          <p:nvPr/>
        </p:nvCxnSpPr>
        <p:spPr>
          <a:xfrm>
            <a:off x="6208776" y="905256"/>
            <a:ext cx="5824728" cy="16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D656E472-8AD6-B619-5C14-6B887C228BB7}"/>
              </a:ext>
            </a:extLst>
          </p:cNvPr>
          <p:cNvCxnSpPr>
            <a:cxnSpLocks/>
          </p:cNvCxnSpPr>
          <p:nvPr/>
        </p:nvCxnSpPr>
        <p:spPr>
          <a:xfrm>
            <a:off x="12033504" y="933101"/>
            <a:ext cx="0" cy="5794249"/>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853FCAAB-485F-D731-3CB1-6149DE450C46}"/>
              </a:ext>
            </a:extLst>
          </p:cNvPr>
          <p:cNvCxnSpPr>
            <a:cxnSpLocks/>
          </p:cNvCxnSpPr>
          <p:nvPr/>
        </p:nvCxnSpPr>
        <p:spPr>
          <a:xfrm>
            <a:off x="6244494" y="6727350"/>
            <a:ext cx="578901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40850CF1-EA50-690F-4647-B904CF6E09B0}"/>
              </a:ext>
            </a:extLst>
          </p:cNvPr>
          <p:cNvCxnSpPr>
            <a:cxnSpLocks/>
          </p:cNvCxnSpPr>
          <p:nvPr/>
        </p:nvCxnSpPr>
        <p:spPr>
          <a:xfrm>
            <a:off x="6208776" y="1377281"/>
            <a:ext cx="5824728"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B72B24E1-8B3E-9F7C-1EA9-89E6D7B0B648}"/>
              </a:ext>
            </a:extLst>
          </p:cNvPr>
          <p:cNvSpPr txBox="1"/>
          <p:nvPr/>
        </p:nvSpPr>
        <p:spPr>
          <a:xfrm>
            <a:off x="1809636" y="825277"/>
            <a:ext cx="2579481" cy="369332"/>
          </a:xfrm>
          <a:prstGeom prst="rect">
            <a:avLst/>
          </a:prstGeom>
          <a:noFill/>
        </p:spPr>
        <p:txBody>
          <a:bodyPr wrap="square" rtlCol="0">
            <a:spAutoFit/>
          </a:bodyPr>
          <a:lstStyle/>
          <a:p>
            <a:r>
              <a:rPr lang="en-US" b="1" dirty="0"/>
              <a:t>TECHNIQUES USED</a:t>
            </a:r>
          </a:p>
        </p:txBody>
      </p:sp>
      <p:cxnSp>
        <p:nvCxnSpPr>
          <p:cNvPr id="6" name="Straight Connector 5">
            <a:extLst>
              <a:ext uri="{FF2B5EF4-FFF2-40B4-BE49-F238E27FC236}">
                <a16:creationId xmlns:a16="http://schemas.microsoft.com/office/drawing/2014/main" id="{0C198347-3DC5-97D2-4F21-E679A85C6A0E}"/>
              </a:ext>
            </a:extLst>
          </p:cNvPr>
          <p:cNvCxnSpPr>
            <a:cxnSpLocks/>
          </p:cNvCxnSpPr>
          <p:nvPr/>
        </p:nvCxnSpPr>
        <p:spPr>
          <a:xfrm>
            <a:off x="5632704" y="825277"/>
            <a:ext cx="0" cy="595274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9D2DA710-5446-4428-8CE3-03F135B13A1E}"/>
              </a:ext>
            </a:extLst>
          </p:cNvPr>
          <p:cNvCxnSpPr/>
          <p:nvPr/>
        </p:nvCxnSpPr>
        <p:spPr>
          <a:xfrm flipH="1">
            <a:off x="155448" y="825277"/>
            <a:ext cx="54772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D54CCF0B-13A8-B0E6-C275-C881F0CB8122}"/>
              </a:ext>
            </a:extLst>
          </p:cNvPr>
          <p:cNvCxnSpPr/>
          <p:nvPr/>
        </p:nvCxnSpPr>
        <p:spPr>
          <a:xfrm>
            <a:off x="155448" y="825277"/>
            <a:ext cx="0" cy="59020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D3CB9C0-DF74-DB0D-9940-2B644C36910D}"/>
              </a:ext>
            </a:extLst>
          </p:cNvPr>
          <p:cNvCxnSpPr/>
          <p:nvPr/>
        </p:nvCxnSpPr>
        <p:spPr>
          <a:xfrm>
            <a:off x="155448" y="6727350"/>
            <a:ext cx="54772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D726E62-8E7B-27A1-F3AB-FDB462000516}"/>
              </a:ext>
            </a:extLst>
          </p:cNvPr>
          <p:cNvCxnSpPr/>
          <p:nvPr/>
        </p:nvCxnSpPr>
        <p:spPr>
          <a:xfrm>
            <a:off x="155448" y="1194609"/>
            <a:ext cx="547725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476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6925-E24C-5E05-1D15-79F0338C4C65}"/>
              </a:ext>
            </a:extLst>
          </p:cNvPr>
          <p:cNvSpPr>
            <a:spLocks noGrp="1"/>
          </p:cNvSpPr>
          <p:nvPr>
            <p:ph type="title"/>
          </p:nvPr>
        </p:nvSpPr>
        <p:spPr>
          <a:xfrm>
            <a:off x="826913" y="107601"/>
            <a:ext cx="10380573" cy="642207"/>
          </a:xfrm>
        </p:spPr>
        <p:txBody>
          <a:bodyPr>
            <a:normAutofit/>
          </a:bodyPr>
          <a:lstStyle/>
          <a:p>
            <a:r>
              <a:rPr lang="en-US" dirty="0"/>
              <a:t>DATA PREPROCCESSING</a:t>
            </a:r>
            <a:endParaRPr lang="en-IN" sz="4800" dirty="0">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D432DB88-7C13-3B6C-73BF-60867151B39F}"/>
              </a:ext>
            </a:extLst>
          </p:cNvPr>
          <p:cNvCxnSpPr/>
          <p:nvPr/>
        </p:nvCxnSpPr>
        <p:spPr>
          <a:xfrm>
            <a:off x="402336" y="749808"/>
            <a:ext cx="1149400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Vintage movie camera">
                <a:extLst>
                  <a:ext uri="{FF2B5EF4-FFF2-40B4-BE49-F238E27FC236}">
                    <a16:creationId xmlns:a16="http://schemas.microsoft.com/office/drawing/2014/main" id="{5F719600-682B-A8DB-2EB4-D46F70CD49A3}"/>
                  </a:ext>
                </a:extLst>
              </p:cNvPr>
              <p:cNvGraphicFramePr>
                <a:graphicFrameLocks noChangeAspect="1"/>
              </p:cNvGraphicFramePr>
              <p:nvPr>
                <p:extLst>
                  <p:ext uri="{D42A27DB-BD31-4B8C-83A1-F6EECF244321}">
                    <p14:modId xmlns:p14="http://schemas.microsoft.com/office/powerpoint/2010/main" val="3618855753"/>
                  </p:ext>
                </p:extLst>
              </p:nvPr>
            </p:nvGraphicFramePr>
            <p:xfrm>
              <a:off x="0" y="5006138"/>
              <a:ext cx="1901047" cy="1744261"/>
            </p:xfrm>
            <a:graphic>
              <a:graphicData uri="http://schemas.microsoft.com/office/drawing/2017/model3d">
                <am3d:model3d r:embed="rId2">
                  <am3d:spPr>
                    <a:xfrm>
                      <a:off x="0" y="0"/>
                      <a:ext cx="1901047" cy="1744261"/>
                    </a:xfrm>
                    <a:prstGeom prst="rect">
                      <a:avLst/>
                    </a:prstGeom>
                  </am3d:spPr>
                  <am3d:camera>
                    <am3d:pos x="0" y="0" z="59905177"/>
                    <am3d:up dx="0" dy="36000000" dz="0"/>
                    <am3d:lookAt x="0" y="0" z="0"/>
                    <am3d:perspective fov="2700000"/>
                  </am3d:camera>
                  <am3d:trans>
                    <am3d:meterPerModelUnit n="175880" d="1000000"/>
                    <am3d:preTrans dx="0" dy="-12642992" dz="0"/>
                    <am3d:scale>
                      <am3d:sx n="1000000" d="1000000"/>
                      <am3d:sy n="1000000" d="1000000"/>
                      <am3d:sz n="1000000" d="1000000"/>
                    </am3d:scale>
                    <am3d:rot ax="473639" ay="2961823" az="360413"/>
                    <am3d:postTrans dx="0" dy="0" dz="0"/>
                  </am3d:trans>
                  <am3d:raster rName="Office3DRenderer" rVer="16.0.8326">
                    <am3d:blip r:embed="rId3"/>
                  </am3d:raster>
                  <am3d:objViewport viewportSz="2537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Vintage movie camera">
                <a:extLst>
                  <a:ext uri="{FF2B5EF4-FFF2-40B4-BE49-F238E27FC236}">
                    <a16:creationId xmlns:a16="http://schemas.microsoft.com/office/drawing/2014/main" id="{5F719600-682B-A8DB-2EB4-D46F70CD49A3}"/>
                  </a:ext>
                </a:extLst>
              </p:cNvPr>
              <p:cNvPicPr>
                <a:picLocks noGrp="1" noRot="1" noChangeAspect="1" noMove="1" noResize="1" noEditPoints="1" noAdjustHandles="1" noChangeArrowheads="1" noChangeShapeType="1" noCrop="1"/>
              </p:cNvPicPr>
              <p:nvPr/>
            </p:nvPicPr>
            <p:blipFill>
              <a:blip r:embed="rId3"/>
              <a:stretch>
                <a:fillRect/>
              </a:stretch>
            </p:blipFill>
            <p:spPr>
              <a:xfrm>
                <a:off x="0" y="5006138"/>
                <a:ext cx="1901047" cy="17442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Movie Popcorn">
                <a:extLst>
                  <a:ext uri="{FF2B5EF4-FFF2-40B4-BE49-F238E27FC236}">
                    <a16:creationId xmlns:a16="http://schemas.microsoft.com/office/drawing/2014/main" id="{ED131662-22C8-A252-6BA2-294F42CCDC1F}"/>
                  </a:ext>
                </a:extLst>
              </p:cNvPr>
              <p:cNvGraphicFramePr/>
              <p:nvPr>
                <p:extLst>
                  <p:ext uri="{D42A27DB-BD31-4B8C-83A1-F6EECF244321}">
                    <p14:modId xmlns:p14="http://schemas.microsoft.com/office/powerpoint/2010/main" val="2344671818"/>
                  </p:ext>
                </p:extLst>
              </p:nvPr>
            </p:nvGraphicFramePr>
            <p:xfrm>
              <a:off x="10588752" y="4809743"/>
              <a:ext cx="1470982" cy="1940655"/>
            </p:xfrm>
            <a:graphic>
              <a:graphicData uri="http://schemas.microsoft.com/office/drawing/2017/model3d">
                <am3d:model3d r:embed="rId4">
                  <am3d:spPr>
                    <a:xfrm>
                      <a:off x="0" y="0"/>
                      <a:ext cx="1470982" cy="1940655"/>
                    </a:xfrm>
                    <a:prstGeom prst="rect">
                      <a:avLst/>
                    </a:prstGeom>
                  </am3d:spPr>
                  <am3d:camera>
                    <am3d:pos x="0" y="0" z="70758806"/>
                    <am3d:up dx="0" dy="36000000" dz="0"/>
                    <am3d:lookAt x="0" y="0" z="0"/>
                    <am3d:perspective fov="2700000"/>
                  </am3d:camera>
                  <am3d:trans>
                    <am3d:meterPerModelUnit n="15228201" d="1000000"/>
                    <am3d:preTrans dx="5" dy="-17895570" dz="-270511"/>
                    <am3d:scale>
                      <am3d:sx n="1000000" d="1000000"/>
                      <am3d:sy n="1000000" d="1000000"/>
                      <am3d:sz n="1000000" d="1000000"/>
                    </am3d:scale>
                    <am3d:rot/>
                    <am3d:postTrans dx="0" dy="0" dz="0"/>
                  </am3d:trans>
                  <am3d:raster rName="Office3DRenderer" rVer="16.0.8326">
                    <am3d:blip r:embed="rId5"/>
                  </am3d:raster>
                  <am3d:objViewport viewportSz="26761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ovie Popcorn">
                <a:extLst>
                  <a:ext uri="{FF2B5EF4-FFF2-40B4-BE49-F238E27FC236}">
                    <a16:creationId xmlns:a16="http://schemas.microsoft.com/office/drawing/2014/main" id="{ED131662-22C8-A252-6BA2-294F42CCDC1F}"/>
                  </a:ext>
                </a:extLst>
              </p:cNvPr>
              <p:cNvPicPr>
                <a:picLocks noGrp="1" noRot="1" noChangeAspect="1" noMove="1" noResize="1" noEditPoints="1" noAdjustHandles="1" noChangeArrowheads="1" noChangeShapeType="1" noCrop="1"/>
              </p:cNvPicPr>
              <p:nvPr/>
            </p:nvPicPr>
            <p:blipFill>
              <a:blip r:embed="rId5"/>
              <a:stretch>
                <a:fillRect/>
              </a:stretch>
            </p:blipFill>
            <p:spPr>
              <a:xfrm>
                <a:off x="10588752" y="4809743"/>
                <a:ext cx="1470982" cy="1940655"/>
              </a:xfrm>
              <a:prstGeom prst="rect">
                <a:avLst/>
              </a:prstGeom>
            </p:spPr>
          </p:pic>
        </mc:Fallback>
      </mc:AlternateContent>
      <p:pic>
        <p:nvPicPr>
          <p:cNvPr id="10" name="Graphic 9" descr="Research with solid fill">
            <a:extLst>
              <a:ext uri="{FF2B5EF4-FFF2-40B4-BE49-F238E27FC236}">
                <a16:creationId xmlns:a16="http://schemas.microsoft.com/office/drawing/2014/main" id="{9A538A60-1A24-9187-31E1-7A3F701FC4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6912" y="-39624"/>
            <a:ext cx="789432" cy="789432"/>
          </a:xfrm>
          <a:prstGeom prst="rect">
            <a:avLst/>
          </a:prstGeom>
        </p:spPr>
      </p:pic>
      <p:pic>
        <p:nvPicPr>
          <p:cNvPr id="11" name="Graphic 10" descr="Research with solid fill">
            <a:extLst>
              <a:ext uri="{FF2B5EF4-FFF2-40B4-BE49-F238E27FC236}">
                <a16:creationId xmlns:a16="http://schemas.microsoft.com/office/drawing/2014/main" id="{F88E9A70-08A2-8B46-6060-468908BF0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055" y="0"/>
            <a:ext cx="789432" cy="789432"/>
          </a:xfrm>
          <a:prstGeom prst="rect">
            <a:avLst/>
          </a:prstGeom>
        </p:spPr>
      </p:pic>
      <p:sp>
        <p:nvSpPr>
          <p:cNvPr id="12" name="Rectangle: Rounded Corners 11">
            <a:extLst>
              <a:ext uri="{FF2B5EF4-FFF2-40B4-BE49-F238E27FC236}">
                <a16:creationId xmlns:a16="http://schemas.microsoft.com/office/drawing/2014/main" id="{AF3A873C-E635-3043-CE09-401387C595ED}"/>
              </a:ext>
            </a:extLst>
          </p:cNvPr>
          <p:cNvSpPr/>
          <p:nvPr/>
        </p:nvSpPr>
        <p:spPr>
          <a:xfrm>
            <a:off x="4773168" y="1161288"/>
            <a:ext cx="1600200" cy="56692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RAW DATA</a:t>
            </a:r>
          </a:p>
        </p:txBody>
      </p:sp>
      <p:pic>
        <p:nvPicPr>
          <p:cNvPr id="14" name="Graphic 13" descr="Line arrow: Straight with solid fill">
            <a:extLst>
              <a:ext uri="{FF2B5EF4-FFF2-40B4-BE49-F238E27FC236}">
                <a16:creationId xmlns:a16="http://schemas.microsoft.com/office/drawing/2014/main" id="{A9341A83-EDC6-9969-5718-1079B8B220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5289805" y="1691638"/>
            <a:ext cx="566926" cy="685800"/>
          </a:xfrm>
          <a:prstGeom prst="rect">
            <a:avLst/>
          </a:prstGeom>
        </p:spPr>
      </p:pic>
      <p:sp>
        <p:nvSpPr>
          <p:cNvPr id="15" name="Rectangle: Rounded Corners 14">
            <a:extLst>
              <a:ext uri="{FF2B5EF4-FFF2-40B4-BE49-F238E27FC236}">
                <a16:creationId xmlns:a16="http://schemas.microsoft.com/office/drawing/2014/main" id="{DEF31CF9-5B36-5332-3D2B-236302E96B49}"/>
              </a:ext>
            </a:extLst>
          </p:cNvPr>
          <p:cNvSpPr/>
          <p:nvPr/>
        </p:nvSpPr>
        <p:spPr>
          <a:xfrm>
            <a:off x="4526280" y="2340862"/>
            <a:ext cx="2093976" cy="63092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PYTHON</a:t>
            </a:r>
          </a:p>
        </p:txBody>
      </p:sp>
      <p:pic>
        <p:nvPicPr>
          <p:cNvPr id="16" name="Graphic 15" descr="Line arrow: Straight with solid fill">
            <a:extLst>
              <a:ext uri="{FF2B5EF4-FFF2-40B4-BE49-F238E27FC236}">
                <a16:creationId xmlns:a16="http://schemas.microsoft.com/office/drawing/2014/main" id="{9784E511-E823-4C36-D3E8-DE6BD2A12A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946223">
            <a:off x="5913783" y="3504691"/>
            <a:ext cx="1728226" cy="685800"/>
          </a:xfrm>
          <a:prstGeom prst="rect">
            <a:avLst/>
          </a:prstGeom>
        </p:spPr>
      </p:pic>
      <p:sp>
        <p:nvSpPr>
          <p:cNvPr id="17" name="Rectangle: Rounded Corners 16">
            <a:extLst>
              <a:ext uri="{FF2B5EF4-FFF2-40B4-BE49-F238E27FC236}">
                <a16:creationId xmlns:a16="http://schemas.microsoft.com/office/drawing/2014/main" id="{165D718E-E6DD-0DDB-29B1-F72FD79458E6}"/>
              </a:ext>
            </a:extLst>
          </p:cNvPr>
          <p:cNvSpPr/>
          <p:nvPr/>
        </p:nvSpPr>
        <p:spPr>
          <a:xfrm>
            <a:off x="6656832" y="5006138"/>
            <a:ext cx="2093976" cy="63092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MY SQL</a:t>
            </a:r>
          </a:p>
        </p:txBody>
      </p:sp>
      <p:pic>
        <p:nvPicPr>
          <p:cNvPr id="18" name="Graphic 17" descr="Line arrow: Straight with solid fill">
            <a:extLst>
              <a:ext uri="{FF2B5EF4-FFF2-40B4-BE49-F238E27FC236}">
                <a16:creationId xmlns:a16="http://schemas.microsoft.com/office/drawing/2014/main" id="{A574F1A3-90DD-F068-D259-2F373ECD57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6850381" y="2313426"/>
            <a:ext cx="566926" cy="685800"/>
          </a:xfrm>
          <a:prstGeom prst="rect">
            <a:avLst/>
          </a:prstGeom>
        </p:spPr>
      </p:pic>
      <p:sp>
        <p:nvSpPr>
          <p:cNvPr id="19" name="Rectangle: Rounded Corners 18">
            <a:extLst>
              <a:ext uri="{FF2B5EF4-FFF2-40B4-BE49-F238E27FC236}">
                <a16:creationId xmlns:a16="http://schemas.microsoft.com/office/drawing/2014/main" id="{2BDB5ACF-5275-2980-C4EB-6CA3A47B3DBC}"/>
              </a:ext>
            </a:extLst>
          </p:cNvPr>
          <p:cNvSpPr/>
          <p:nvPr/>
        </p:nvSpPr>
        <p:spPr>
          <a:xfrm>
            <a:off x="7946136" y="1150966"/>
            <a:ext cx="1609344" cy="56692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Cleaning</a:t>
            </a:r>
          </a:p>
        </p:txBody>
      </p:sp>
      <p:sp>
        <p:nvSpPr>
          <p:cNvPr id="20" name="Rectangle: Rounded Corners 19">
            <a:extLst>
              <a:ext uri="{FF2B5EF4-FFF2-40B4-BE49-F238E27FC236}">
                <a16:creationId xmlns:a16="http://schemas.microsoft.com/office/drawing/2014/main" id="{7AF05CA7-EC3A-3BB2-DBFA-4E924CC4F8F8}"/>
              </a:ext>
            </a:extLst>
          </p:cNvPr>
          <p:cNvSpPr/>
          <p:nvPr/>
        </p:nvSpPr>
        <p:spPr>
          <a:xfrm>
            <a:off x="7946136" y="2503414"/>
            <a:ext cx="1609344" cy="56692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Treatment</a:t>
            </a:r>
          </a:p>
        </p:txBody>
      </p:sp>
      <p:pic>
        <p:nvPicPr>
          <p:cNvPr id="21" name="Graphic 20" descr="Line arrow: Straight with solid fill">
            <a:extLst>
              <a:ext uri="{FF2B5EF4-FFF2-40B4-BE49-F238E27FC236}">
                <a16:creationId xmlns:a16="http://schemas.microsoft.com/office/drawing/2014/main" id="{B061C9BE-0468-8F50-3ABD-ECA86A32ED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8449057" y="1776147"/>
            <a:ext cx="566926" cy="685800"/>
          </a:xfrm>
          <a:prstGeom prst="rect">
            <a:avLst/>
          </a:prstGeom>
        </p:spPr>
      </p:pic>
      <p:pic>
        <p:nvPicPr>
          <p:cNvPr id="22" name="Graphic 21" descr="Line arrow: Straight with solid fill">
            <a:extLst>
              <a:ext uri="{FF2B5EF4-FFF2-40B4-BE49-F238E27FC236}">
                <a16:creationId xmlns:a16="http://schemas.microsoft.com/office/drawing/2014/main" id="{F4425205-D6DA-9A25-0983-CA78FC3D15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632883" y="3566154"/>
            <a:ext cx="1728226" cy="685800"/>
          </a:xfrm>
          <a:prstGeom prst="rect">
            <a:avLst/>
          </a:prstGeom>
        </p:spPr>
      </p:pic>
      <p:sp>
        <p:nvSpPr>
          <p:cNvPr id="23" name="Rectangle: Rounded Corners 22">
            <a:extLst>
              <a:ext uri="{FF2B5EF4-FFF2-40B4-BE49-F238E27FC236}">
                <a16:creationId xmlns:a16="http://schemas.microsoft.com/office/drawing/2014/main" id="{29F84079-1770-C93B-DD0D-5BE6CCE9345B}"/>
              </a:ext>
            </a:extLst>
          </p:cNvPr>
          <p:cNvSpPr/>
          <p:nvPr/>
        </p:nvSpPr>
        <p:spPr>
          <a:xfrm>
            <a:off x="4450008" y="5006138"/>
            <a:ext cx="2093976" cy="63092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TABLEAU</a:t>
            </a:r>
          </a:p>
        </p:txBody>
      </p:sp>
      <p:pic>
        <p:nvPicPr>
          <p:cNvPr id="24" name="Graphic 23" descr="Line arrow: Straight with solid fill">
            <a:extLst>
              <a:ext uri="{FF2B5EF4-FFF2-40B4-BE49-F238E27FC236}">
                <a16:creationId xmlns:a16="http://schemas.microsoft.com/office/drawing/2014/main" id="{6C6486A9-3B95-F1EB-58E5-DFA4F387CB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712266">
            <a:off x="3311647" y="3527294"/>
            <a:ext cx="1728226" cy="685800"/>
          </a:xfrm>
          <a:prstGeom prst="rect">
            <a:avLst/>
          </a:prstGeom>
        </p:spPr>
      </p:pic>
      <p:sp>
        <p:nvSpPr>
          <p:cNvPr id="26" name="Rectangle: Rounded Corners 25">
            <a:extLst>
              <a:ext uri="{FF2B5EF4-FFF2-40B4-BE49-F238E27FC236}">
                <a16:creationId xmlns:a16="http://schemas.microsoft.com/office/drawing/2014/main" id="{7BEEDC53-88F6-05FB-06C6-66F8423CA2BD}"/>
              </a:ext>
            </a:extLst>
          </p:cNvPr>
          <p:cNvSpPr/>
          <p:nvPr/>
        </p:nvSpPr>
        <p:spPr>
          <a:xfrm>
            <a:off x="2299608" y="5006138"/>
            <a:ext cx="2093976" cy="63092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EXCEL</a:t>
            </a:r>
          </a:p>
        </p:txBody>
      </p:sp>
      <p:sp>
        <p:nvSpPr>
          <p:cNvPr id="3" name="Rectangle: Rounded Corners 2">
            <a:extLst>
              <a:ext uri="{FF2B5EF4-FFF2-40B4-BE49-F238E27FC236}">
                <a16:creationId xmlns:a16="http://schemas.microsoft.com/office/drawing/2014/main" id="{57DA717E-EE6B-6B6E-17CD-28E6BA12A803}"/>
              </a:ext>
            </a:extLst>
          </p:cNvPr>
          <p:cNvSpPr/>
          <p:nvPr/>
        </p:nvSpPr>
        <p:spPr>
          <a:xfrm>
            <a:off x="7950709" y="3504201"/>
            <a:ext cx="1609344" cy="56692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EDA</a:t>
            </a:r>
          </a:p>
        </p:txBody>
      </p:sp>
      <p:pic>
        <p:nvPicPr>
          <p:cNvPr id="4" name="Graphic 3" descr="Line arrow: Straight with solid fill">
            <a:extLst>
              <a:ext uri="{FF2B5EF4-FFF2-40B4-BE49-F238E27FC236}">
                <a16:creationId xmlns:a16="http://schemas.microsoft.com/office/drawing/2014/main" id="{27EF2001-4D33-8397-C1C1-57BA05C129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8545726" y="2932520"/>
            <a:ext cx="410165" cy="685800"/>
          </a:xfrm>
          <a:prstGeom prst="rect">
            <a:avLst/>
          </a:prstGeom>
        </p:spPr>
      </p:pic>
      <p:pic>
        <p:nvPicPr>
          <p:cNvPr id="6" name="Graphic 5" descr="Line arrow: Straight with solid fill">
            <a:extLst>
              <a:ext uri="{FF2B5EF4-FFF2-40B4-BE49-F238E27FC236}">
                <a16:creationId xmlns:a16="http://schemas.microsoft.com/office/drawing/2014/main" id="{D1D33472-B74A-8DE0-D6A7-0893F0FA2C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5291912" y="5535367"/>
            <a:ext cx="410165" cy="685800"/>
          </a:xfrm>
          <a:prstGeom prst="rect">
            <a:avLst/>
          </a:prstGeom>
        </p:spPr>
      </p:pic>
      <p:sp>
        <p:nvSpPr>
          <p:cNvPr id="9" name="Rectangle: Rounded Corners 8">
            <a:extLst>
              <a:ext uri="{FF2B5EF4-FFF2-40B4-BE49-F238E27FC236}">
                <a16:creationId xmlns:a16="http://schemas.microsoft.com/office/drawing/2014/main" id="{66CE6C62-55BC-84F6-6B5F-EBC8FF430EE6}"/>
              </a:ext>
            </a:extLst>
          </p:cNvPr>
          <p:cNvSpPr/>
          <p:nvPr/>
        </p:nvSpPr>
        <p:spPr>
          <a:xfrm>
            <a:off x="4692322" y="6119468"/>
            <a:ext cx="1609344" cy="433826"/>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Dashboard</a:t>
            </a:r>
          </a:p>
        </p:txBody>
      </p:sp>
      <p:pic>
        <p:nvPicPr>
          <p:cNvPr id="13" name="Graphic 12" descr="Line arrow: Straight with solid fill">
            <a:extLst>
              <a:ext uri="{FF2B5EF4-FFF2-40B4-BE49-F238E27FC236}">
                <a16:creationId xmlns:a16="http://schemas.microsoft.com/office/drawing/2014/main" id="{C5EB8D74-2D93-0663-4CCA-C5FBC8F99B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3091602" y="5531452"/>
            <a:ext cx="410165" cy="685800"/>
          </a:xfrm>
          <a:prstGeom prst="rect">
            <a:avLst/>
          </a:prstGeom>
        </p:spPr>
      </p:pic>
      <p:sp>
        <p:nvSpPr>
          <p:cNvPr id="25" name="Rectangle: Rounded Corners 24">
            <a:extLst>
              <a:ext uri="{FF2B5EF4-FFF2-40B4-BE49-F238E27FC236}">
                <a16:creationId xmlns:a16="http://schemas.microsoft.com/office/drawing/2014/main" id="{BEEECD72-B1DC-6529-4C79-A19D877EF626}"/>
              </a:ext>
            </a:extLst>
          </p:cNvPr>
          <p:cNvSpPr/>
          <p:nvPr/>
        </p:nvSpPr>
        <p:spPr>
          <a:xfrm>
            <a:off x="2249696" y="6079434"/>
            <a:ext cx="2093976" cy="70957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Data summarization</a:t>
            </a:r>
          </a:p>
          <a:p>
            <a:pPr algn="ctr"/>
            <a:r>
              <a:rPr lang="en-US" sz="1600" b="1" dirty="0">
                <a:solidFill>
                  <a:schemeClr val="bg1"/>
                </a:solidFill>
              </a:rPr>
              <a:t>Dashboard</a:t>
            </a:r>
          </a:p>
        </p:txBody>
      </p:sp>
      <p:pic>
        <p:nvPicPr>
          <p:cNvPr id="27" name="Graphic 26" descr="Line arrow: Straight with solid fill">
            <a:extLst>
              <a:ext uri="{FF2B5EF4-FFF2-40B4-BE49-F238E27FC236}">
                <a16:creationId xmlns:a16="http://schemas.microsoft.com/office/drawing/2014/main" id="{3618E47A-9DE2-4BB3-AEE1-0A5E31F729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472757" y="5560209"/>
            <a:ext cx="410165" cy="685800"/>
          </a:xfrm>
          <a:prstGeom prst="rect">
            <a:avLst/>
          </a:prstGeom>
        </p:spPr>
      </p:pic>
      <p:sp>
        <p:nvSpPr>
          <p:cNvPr id="28" name="Rectangle: Rounded Corners 27">
            <a:extLst>
              <a:ext uri="{FF2B5EF4-FFF2-40B4-BE49-F238E27FC236}">
                <a16:creationId xmlns:a16="http://schemas.microsoft.com/office/drawing/2014/main" id="{10059102-7013-72F3-9422-A488FEBDEA74}"/>
              </a:ext>
            </a:extLst>
          </p:cNvPr>
          <p:cNvSpPr/>
          <p:nvPr/>
        </p:nvSpPr>
        <p:spPr>
          <a:xfrm>
            <a:off x="6911684" y="6140502"/>
            <a:ext cx="1609344" cy="433826"/>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EDA</a:t>
            </a:r>
          </a:p>
        </p:txBody>
      </p:sp>
      <p:sp>
        <p:nvSpPr>
          <p:cNvPr id="29" name="Rectangle: Rounded Corners 28">
            <a:extLst>
              <a:ext uri="{FF2B5EF4-FFF2-40B4-BE49-F238E27FC236}">
                <a16:creationId xmlns:a16="http://schemas.microsoft.com/office/drawing/2014/main" id="{9701F4C6-BB39-2EE3-88B4-BDFEAD54FE77}"/>
              </a:ext>
            </a:extLst>
          </p:cNvPr>
          <p:cNvSpPr/>
          <p:nvPr/>
        </p:nvSpPr>
        <p:spPr>
          <a:xfrm>
            <a:off x="7993509" y="4379630"/>
            <a:ext cx="1609344" cy="56692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Machine Learning</a:t>
            </a:r>
          </a:p>
        </p:txBody>
      </p:sp>
      <p:pic>
        <p:nvPicPr>
          <p:cNvPr id="30" name="Graphic 29" descr="Line arrow: Straight with solid fill">
            <a:extLst>
              <a:ext uri="{FF2B5EF4-FFF2-40B4-BE49-F238E27FC236}">
                <a16:creationId xmlns:a16="http://schemas.microsoft.com/office/drawing/2014/main" id="{FEA061F3-B1B0-EE0E-A0D9-BE9F4DAE28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8578268" y="3890068"/>
            <a:ext cx="308505" cy="670618"/>
          </a:xfrm>
          <a:prstGeom prst="rect">
            <a:avLst/>
          </a:prstGeom>
        </p:spPr>
      </p:pic>
    </p:spTree>
    <p:extLst>
      <p:ext uri="{BB962C8B-B14F-4D97-AF65-F5344CB8AC3E}">
        <p14:creationId xmlns:p14="http://schemas.microsoft.com/office/powerpoint/2010/main" val="282107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A38838-14CC-99CE-226C-12FA82745F32}"/>
              </a:ext>
            </a:extLst>
          </p:cNvPr>
          <p:cNvSpPr txBox="1">
            <a:spLocks/>
          </p:cNvSpPr>
          <p:nvPr/>
        </p:nvSpPr>
        <p:spPr>
          <a:xfrm>
            <a:off x="406201" y="96983"/>
            <a:ext cx="10380573"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1:    </a:t>
            </a:r>
            <a:r>
              <a:rPr lang="en-US" sz="3200" b="1" dirty="0">
                <a:latin typeface="Aptos" panose="020B0004020202020204" pitchFamily="34" charset="0"/>
              </a:rPr>
              <a:t>Movie Performance Analysis</a:t>
            </a:r>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08B07561-5D69-120E-0588-051B492ADCA8}"/>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EEDB1415-E44E-C897-4347-E190C9333ECF}"/>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8CAF9BBF-D208-35FA-3F7D-2968C4EB4B0B}"/>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B6846569-1AA1-D724-6FF2-5104AD49566D}"/>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78EF06A2-7C7F-1C6D-111A-87FFC553B773}"/>
              </a:ext>
            </a:extLst>
          </p:cNvPr>
          <p:cNvSpPr txBox="1"/>
          <p:nvPr/>
        </p:nvSpPr>
        <p:spPr>
          <a:xfrm>
            <a:off x="406201" y="1655064"/>
            <a:ext cx="5299655" cy="954107"/>
          </a:xfrm>
          <a:prstGeom prst="rect">
            <a:avLst/>
          </a:prstGeom>
          <a:noFill/>
        </p:spPr>
        <p:txBody>
          <a:bodyPr wrap="square" rtlCol="0">
            <a:spAutoFit/>
          </a:bodyPr>
          <a:lstStyle/>
          <a:p>
            <a:r>
              <a:rPr lang="en-US" sz="1400" dirty="0">
                <a:solidFill>
                  <a:schemeClr val="bg1"/>
                </a:solidFill>
              </a:rPr>
              <a:t>To support strategic film production decisions by analyzing which films generate the highest returns, what genres perform best financially, and what budget levels are associated with maximum profitability.</a:t>
            </a:r>
            <a:endParaRPr lang="en-US" dirty="0"/>
          </a:p>
        </p:txBody>
      </p:sp>
      <p:sp>
        <p:nvSpPr>
          <p:cNvPr id="14" name="TextBox 13">
            <a:extLst>
              <a:ext uri="{FF2B5EF4-FFF2-40B4-BE49-F238E27FC236}">
                <a16:creationId xmlns:a16="http://schemas.microsoft.com/office/drawing/2014/main" id="{AFA9C403-3F40-B69A-173C-89AED6D8FD7A}"/>
              </a:ext>
            </a:extLst>
          </p:cNvPr>
          <p:cNvSpPr txBox="1"/>
          <p:nvPr/>
        </p:nvSpPr>
        <p:spPr>
          <a:xfrm>
            <a:off x="406201" y="2706624"/>
            <a:ext cx="5299655" cy="101566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movies have generated the highest profit?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What genre do these high-profit movies belong to?</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28F33ABA-59A7-F78E-65B3-ECCF9E7E1746}"/>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4805DF26-1EDA-2DCE-6CD8-211A9DBE2C18}"/>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16CBCFF2-0DF7-158B-E776-E7BD3CB0E309}"/>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A9B0E3C-4E4C-6DDE-4E60-06A130F1774E}"/>
              </a:ext>
            </a:extLst>
          </p:cNvPr>
          <p:cNvSpPr txBox="1"/>
          <p:nvPr/>
        </p:nvSpPr>
        <p:spPr>
          <a:xfrm>
            <a:off x="6290958" y="1714603"/>
            <a:ext cx="5494841" cy="584775"/>
          </a:xfrm>
          <a:prstGeom prst="rect">
            <a:avLst/>
          </a:prstGeom>
          <a:noFill/>
        </p:spPr>
        <p:txBody>
          <a:bodyPr wrap="square" rtlCol="0">
            <a:spAutoFit/>
          </a:bodyPr>
          <a:lstStyle/>
          <a:p>
            <a:r>
              <a:rPr lang="en-US" sz="1400" dirty="0">
                <a:solidFill>
                  <a:schemeClr val="bg1"/>
                </a:solidFill>
              </a:rPr>
              <a:t>Examine how budget influences a movie’s financial return</a:t>
            </a:r>
          </a:p>
          <a:p>
            <a:endParaRPr lang="en-US" dirty="0"/>
          </a:p>
        </p:txBody>
      </p:sp>
      <p:sp>
        <p:nvSpPr>
          <p:cNvPr id="20" name="TextBox 19">
            <a:extLst>
              <a:ext uri="{FF2B5EF4-FFF2-40B4-BE49-F238E27FC236}">
                <a16:creationId xmlns:a16="http://schemas.microsoft.com/office/drawing/2014/main" id="{955B3C51-FEEA-6461-31DF-235CF2300B64}"/>
              </a:ext>
            </a:extLst>
          </p:cNvPr>
          <p:cNvSpPr txBox="1"/>
          <p:nvPr/>
        </p:nvSpPr>
        <p:spPr>
          <a:xfrm>
            <a:off x="6318855" y="2221992"/>
            <a:ext cx="5367177" cy="144655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What is the relationship between budget and box office revenue?</a:t>
            </a:r>
          </a:p>
          <a:p>
            <a:pPr marL="285750" indent="-285750">
              <a:buFont typeface="Arial" panose="020B0604020202020204" pitchFamily="34" charset="0"/>
              <a:buChar char="•"/>
            </a:pPr>
            <a:br>
              <a:rPr lang="en-US" sz="1400" dirty="0">
                <a:solidFill>
                  <a:schemeClr val="bg1"/>
                </a:solidFill>
              </a:rPr>
            </a:br>
            <a:r>
              <a:rPr lang="en-US" sz="1400" dirty="0">
                <a:solidFill>
                  <a:schemeClr val="bg1"/>
                </a:solidFill>
              </a:rPr>
              <a:t>Are there budget thresholds where ROI (Return on Investment) is maximized ?</a:t>
            </a:r>
          </a:p>
          <a:p>
            <a:endParaRPr lang="en-US" dirty="0"/>
          </a:p>
        </p:txBody>
      </p:sp>
      <p:pic>
        <p:nvPicPr>
          <p:cNvPr id="9" name="Picture 8">
            <a:extLst>
              <a:ext uri="{FF2B5EF4-FFF2-40B4-BE49-F238E27FC236}">
                <a16:creationId xmlns:a16="http://schemas.microsoft.com/office/drawing/2014/main" id="{22E8C658-A8F2-816F-A018-0232E52D2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17" y="3597311"/>
            <a:ext cx="5404839" cy="2964261"/>
          </a:xfrm>
          <a:prstGeom prst="rect">
            <a:avLst/>
          </a:prstGeom>
          <a:ln>
            <a:solidFill>
              <a:schemeClr val="bg1"/>
            </a:solidFill>
          </a:ln>
        </p:spPr>
      </p:pic>
      <p:pic>
        <p:nvPicPr>
          <p:cNvPr id="11" name="Picture 10">
            <a:extLst>
              <a:ext uri="{FF2B5EF4-FFF2-40B4-BE49-F238E27FC236}">
                <a16:creationId xmlns:a16="http://schemas.microsoft.com/office/drawing/2014/main" id="{33E95E03-6320-879E-23DD-C3057885C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55" y="3597310"/>
            <a:ext cx="5572128" cy="2964247"/>
          </a:xfrm>
          <a:prstGeom prst="rect">
            <a:avLst/>
          </a:prstGeom>
          <a:ln>
            <a:solidFill>
              <a:schemeClr val="bg1"/>
            </a:solidFill>
          </a:ln>
        </p:spPr>
      </p:pic>
    </p:spTree>
    <p:extLst>
      <p:ext uri="{BB962C8B-B14F-4D97-AF65-F5344CB8AC3E}">
        <p14:creationId xmlns:p14="http://schemas.microsoft.com/office/powerpoint/2010/main" val="206403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0756-4D5F-490E-D3B4-B83009E900A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30B8A8B-54B8-A891-F90D-15BCD08DE23F}"/>
              </a:ext>
            </a:extLst>
          </p:cNvPr>
          <p:cNvSpPr txBox="1">
            <a:spLocks/>
          </p:cNvSpPr>
          <p:nvPr/>
        </p:nvSpPr>
        <p:spPr>
          <a:xfrm>
            <a:off x="406201" y="96983"/>
            <a:ext cx="10380573"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2:  </a:t>
            </a:r>
            <a:r>
              <a:rPr lang="en-US" sz="3200" b="1" dirty="0">
                <a:latin typeface="Aptos" panose="020B0004020202020204" pitchFamily="34" charset="0"/>
              </a:rPr>
              <a:t>CAST &amp; CREW IMPACT</a:t>
            </a:r>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E7BFFE8E-991C-C290-4B77-B284AA642F5B}"/>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C345137C-3E33-0DCB-924F-00072294A7A4}"/>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91D4C6C5-90C7-0A1B-5D8F-A6C70A515E54}"/>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E061AFAA-AFD0-63CA-3226-AF82ED452B69}"/>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942E02C7-E7B6-8495-FD18-140A3BCD3C11}"/>
              </a:ext>
            </a:extLst>
          </p:cNvPr>
          <p:cNvSpPr txBox="1"/>
          <p:nvPr/>
        </p:nvSpPr>
        <p:spPr>
          <a:xfrm>
            <a:off x="406201" y="1655064"/>
            <a:ext cx="5299655" cy="523220"/>
          </a:xfrm>
          <a:prstGeom prst="rect">
            <a:avLst/>
          </a:prstGeom>
          <a:noFill/>
        </p:spPr>
        <p:txBody>
          <a:bodyPr wrap="square" rtlCol="0">
            <a:spAutoFit/>
          </a:bodyPr>
          <a:lstStyle/>
          <a:p>
            <a:r>
              <a:rPr lang="en-US" sz="1400" dirty="0">
                <a:solidFill>
                  <a:schemeClr val="bg1"/>
                </a:solidFill>
              </a:rPr>
              <a:t>To evaluate how directors influence movie success by analyzing their total profit, genre focus, and audience ratings</a:t>
            </a:r>
          </a:p>
        </p:txBody>
      </p:sp>
      <p:sp>
        <p:nvSpPr>
          <p:cNvPr id="14" name="TextBox 13">
            <a:extLst>
              <a:ext uri="{FF2B5EF4-FFF2-40B4-BE49-F238E27FC236}">
                <a16:creationId xmlns:a16="http://schemas.microsoft.com/office/drawing/2014/main" id="{594CAE64-6E7F-2A68-1295-4EE4984F27F8}"/>
              </a:ext>
            </a:extLst>
          </p:cNvPr>
          <p:cNvSpPr txBox="1"/>
          <p:nvPr/>
        </p:nvSpPr>
        <p:spPr>
          <a:xfrm>
            <a:off x="406201" y="2437435"/>
            <a:ext cx="5299655" cy="113877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Which directors have generated the most total profit?</a:t>
            </a:r>
          </a:p>
          <a:p>
            <a:pPr marL="285750" indent="-285750">
              <a:buFont typeface="Arial" panose="020B0604020202020204" pitchFamily="34" charset="0"/>
              <a:buChar char="•"/>
            </a:pPr>
            <a:endParaRPr lang="en-US" sz="1100" dirty="0">
              <a:solidFill>
                <a:schemeClr val="bg1"/>
              </a:solidFill>
            </a:endParaRPr>
          </a:p>
          <a:p>
            <a:pPr marL="285750" indent="-285750">
              <a:buFont typeface="Arial" panose="020B0604020202020204" pitchFamily="34" charset="0"/>
              <a:buChar char="•"/>
            </a:pPr>
            <a:endParaRPr lang="en-US" sz="1100" dirty="0">
              <a:solidFill>
                <a:schemeClr val="bg1"/>
              </a:solidFill>
            </a:endParaRPr>
          </a:p>
          <a:p>
            <a:pPr marL="285750" indent="-285750">
              <a:buFont typeface="Arial" panose="020B0604020202020204" pitchFamily="34" charset="0"/>
              <a:buChar char="•"/>
            </a:pPr>
            <a:r>
              <a:rPr lang="en-US" sz="1400" dirty="0">
                <a:solidFill>
                  <a:schemeClr val="bg1"/>
                </a:solidFill>
              </a:rPr>
              <a:t>Are their movies consistently well-rated by audiences</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559316B3-6243-29E4-D87B-F71A9D13E035}"/>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1F43874-6AB0-3DAA-BB73-8FFC2033F1E1}"/>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1F791266-C0F4-BF3D-F9D0-93ED36B92E42}"/>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B13B9F2-D03F-370C-77D3-1D0A118746C1}"/>
              </a:ext>
            </a:extLst>
          </p:cNvPr>
          <p:cNvSpPr txBox="1"/>
          <p:nvPr/>
        </p:nvSpPr>
        <p:spPr>
          <a:xfrm>
            <a:off x="6290958" y="1714603"/>
            <a:ext cx="5494841" cy="800219"/>
          </a:xfrm>
          <a:prstGeom prst="rect">
            <a:avLst/>
          </a:prstGeom>
          <a:noFill/>
        </p:spPr>
        <p:txBody>
          <a:bodyPr wrap="square" rtlCol="0">
            <a:spAutoFit/>
          </a:bodyPr>
          <a:lstStyle/>
          <a:p>
            <a:r>
              <a:rPr lang="en-US" sz="1400" dirty="0">
                <a:solidFill>
                  <a:schemeClr val="bg1"/>
                </a:solidFill>
              </a:rPr>
              <a:t>Analyze how lead actors affect movie revenue, genre profitability, and performance frequency impact.</a:t>
            </a:r>
          </a:p>
          <a:p>
            <a:endParaRPr lang="en-US" dirty="0"/>
          </a:p>
        </p:txBody>
      </p:sp>
      <p:sp>
        <p:nvSpPr>
          <p:cNvPr id="20" name="TextBox 19">
            <a:extLst>
              <a:ext uri="{FF2B5EF4-FFF2-40B4-BE49-F238E27FC236}">
                <a16:creationId xmlns:a16="http://schemas.microsoft.com/office/drawing/2014/main" id="{4A99DFBC-3E17-9C0B-97A4-120A2BD5D108}"/>
              </a:ext>
            </a:extLst>
          </p:cNvPr>
          <p:cNvSpPr txBox="1"/>
          <p:nvPr/>
        </p:nvSpPr>
        <p:spPr>
          <a:xfrm>
            <a:off x="6318855" y="2329918"/>
            <a:ext cx="5367177" cy="118494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How do lead actors influence movie success?</a:t>
            </a:r>
          </a:p>
          <a:p>
            <a:pPr marL="285750" indent="-285750">
              <a:buFont typeface="Arial" panose="020B0604020202020204" pitchFamily="34" charset="0"/>
              <a:buChar char="•"/>
            </a:pPr>
            <a:endParaRPr lang="en-US" sz="1100" dirty="0">
              <a:solidFill>
                <a:schemeClr val="bg1"/>
              </a:solidFill>
            </a:endParaRPr>
          </a:p>
          <a:p>
            <a:pPr marL="171450" indent="-171450">
              <a:buFont typeface="Arial" panose="020B0604020202020204" pitchFamily="34" charset="0"/>
              <a:buChar char="•"/>
            </a:pPr>
            <a:r>
              <a:rPr lang="en-US" sz="1400" dirty="0">
                <a:solidFill>
                  <a:schemeClr val="bg1"/>
                </a:solidFill>
              </a:rPr>
              <a:t>Is there a correlation between actor appearance frequency and revenue?</a:t>
            </a:r>
          </a:p>
          <a:p>
            <a:endParaRPr lang="en-US" dirty="0"/>
          </a:p>
        </p:txBody>
      </p:sp>
      <p:pic>
        <p:nvPicPr>
          <p:cNvPr id="9" name="Picture 8">
            <a:extLst>
              <a:ext uri="{FF2B5EF4-FFF2-40B4-BE49-F238E27FC236}">
                <a16:creationId xmlns:a16="http://schemas.microsoft.com/office/drawing/2014/main" id="{4ADC31E6-8A49-FAF7-EF19-D3CAFA371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32" y="3514859"/>
            <a:ext cx="5409024" cy="2993362"/>
          </a:xfrm>
          <a:prstGeom prst="rect">
            <a:avLst/>
          </a:prstGeom>
          <a:ln>
            <a:solidFill>
              <a:schemeClr val="bg1"/>
            </a:solidFill>
          </a:ln>
        </p:spPr>
      </p:pic>
      <p:pic>
        <p:nvPicPr>
          <p:cNvPr id="11" name="Picture 10">
            <a:extLst>
              <a:ext uri="{FF2B5EF4-FFF2-40B4-BE49-F238E27FC236}">
                <a16:creationId xmlns:a16="http://schemas.microsoft.com/office/drawing/2014/main" id="{485F6318-4079-3423-9B27-CA5CEDD9A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673" y="3514858"/>
            <a:ext cx="5409023" cy="2993362"/>
          </a:xfrm>
          <a:prstGeom prst="rect">
            <a:avLst/>
          </a:prstGeom>
          <a:ln>
            <a:solidFill>
              <a:schemeClr val="bg1"/>
            </a:solidFill>
          </a:ln>
        </p:spPr>
      </p:pic>
    </p:spTree>
    <p:extLst>
      <p:ext uri="{BB962C8B-B14F-4D97-AF65-F5344CB8AC3E}">
        <p14:creationId xmlns:p14="http://schemas.microsoft.com/office/powerpoint/2010/main" val="192533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E7DCF-AD94-E5EF-76F4-AACFDB9FE3F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C67A63-60CE-980B-583E-EC6D19C7619E}"/>
              </a:ext>
            </a:extLst>
          </p:cNvPr>
          <p:cNvSpPr txBox="1">
            <a:spLocks/>
          </p:cNvSpPr>
          <p:nvPr/>
        </p:nvSpPr>
        <p:spPr>
          <a:xfrm>
            <a:off x="406201" y="96983"/>
            <a:ext cx="11014655"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3:  </a:t>
            </a:r>
            <a:r>
              <a:rPr lang="en-US" sz="3200" b="1" dirty="0">
                <a:latin typeface="Aptos" panose="020B0004020202020204" pitchFamily="34" charset="0"/>
              </a:rPr>
              <a:t>BUDGET ALLOCATION &amp; PROFITABILITY</a:t>
            </a:r>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077F6828-610E-6DFA-43D7-92614960DAFC}"/>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AF70ACB4-8BCA-4571-04A2-0983B9B757FF}"/>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3B32FCB1-3DF1-9208-FF2E-2D60A7AA40A9}"/>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B6987CE5-A28A-E6DC-8EFE-7151C92B2EAD}"/>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D9AA3184-51D8-596A-9B50-3BBFF4C591CA}"/>
              </a:ext>
            </a:extLst>
          </p:cNvPr>
          <p:cNvSpPr txBox="1"/>
          <p:nvPr/>
        </p:nvSpPr>
        <p:spPr>
          <a:xfrm>
            <a:off x="406201" y="1655064"/>
            <a:ext cx="5299655" cy="523220"/>
          </a:xfrm>
          <a:prstGeom prst="rect">
            <a:avLst/>
          </a:prstGeom>
          <a:noFill/>
        </p:spPr>
        <p:txBody>
          <a:bodyPr wrap="square" rtlCol="0">
            <a:spAutoFit/>
          </a:bodyPr>
          <a:lstStyle/>
          <a:p>
            <a:r>
              <a:rPr lang="en-US" sz="1400" dirty="0">
                <a:solidFill>
                  <a:schemeClr val="bg1"/>
                </a:solidFill>
              </a:rPr>
              <a:t>Evaluate ROI across budget categories to identify which budget levels and genres yield the highest profitability.</a:t>
            </a:r>
          </a:p>
        </p:txBody>
      </p:sp>
      <p:sp>
        <p:nvSpPr>
          <p:cNvPr id="14" name="TextBox 13">
            <a:extLst>
              <a:ext uri="{FF2B5EF4-FFF2-40B4-BE49-F238E27FC236}">
                <a16:creationId xmlns:a16="http://schemas.microsoft.com/office/drawing/2014/main" id="{812A64E0-0226-76E7-1C9B-E4CB9B8EF912}"/>
              </a:ext>
            </a:extLst>
          </p:cNvPr>
          <p:cNvSpPr txBox="1"/>
          <p:nvPr/>
        </p:nvSpPr>
        <p:spPr>
          <a:xfrm>
            <a:off x="406201" y="2437435"/>
            <a:ext cx="5299655" cy="110799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What is the typical ROI across different budget categories?</a:t>
            </a:r>
          </a:p>
          <a:p>
            <a:pPr marL="171450" indent="-171450">
              <a:buFont typeface="Arial" panose="020B0604020202020204" pitchFamily="34" charset="0"/>
              <a:buChar char="•"/>
            </a:pPr>
            <a:endParaRPr lang="en-US" sz="1000" dirty="0">
              <a:solidFill>
                <a:schemeClr val="bg1"/>
              </a:solidFill>
            </a:endParaRPr>
          </a:p>
          <a:p>
            <a:pPr marL="171450" indent="-171450">
              <a:buFont typeface="Arial" panose="020B0604020202020204" pitchFamily="34" charset="0"/>
              <a:buChar char="•"/>
            </a:pPr>
            <a:endParaRPr lang="en-US" sz="1000" dirty="0">
              <a:solidFill>
                <a:schemeClr val="bg1"/>
              </a:solidFill>
            </a:endParaRPr>
          </a:p>
          <a:p>
            <a:pPr marL="285750" indent="-285750">
              <a:buFont typeface="Arial" panose="020B0604020202020204" pitchFamily="34" charset="0"/>
              <a:buChar char="•"/>
            </a:pPr>
            <a:r>
              <a:rPr lang="en-US" sz="1400" dirty="0">
                <a:solidFill>
                  <a:schemeClr val="bg1"/>
                </a:solidFill>
              </a:rPr>
              <a:t>Which budget level delivers the best ROI by genre</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24BAABD3-225D-C059-B955-8EEEDCF4F759}"/>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57615CD-4DC8-A73B-3B3E-27E0ED226B3B}"/>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AF6DC686-0813-3FA1-DBC1-E09B23B3935B}"/>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1FD8A67-0FF2-CD33-1E5E-FE27842722A6}"/>
              </a:ext>
            </a:extLst>
          </p:cNvPr>
          <p:cNvSpPr txBox="1"/>
          <p:nvPr/>
        </p:nvSpPr>
        <p:spPr>
          <a:xfrm>
            <a:off x="6290958" y="1714603"/>
            <a:ext cx="5494841" cy="800219"/>
          </a:xfrm>
          <a:prstGeom prst="rect">
            <a:avLst/>
          </a:prstGeom>
          <a:noFill/>
        </p:spPr>
        <p:txBody>
          <a:bodyPr wrap="square" rtlCol="0">
            <a:spAutoFit/>
          </a:bodyPr>
          <a:lstStyle/>
          <a:p>
            <a:r>
              <a:rPr lang="en-US" sz="1400" dirty="0">
                <a:solidFill>
                  <a:schemeClr val="bg1"/>
                </a:solidFill>
              </a:rPr>
              <a:t>Analyze the profitability of high-budget films and identify budget ranges that offer the best balance between total profit and ROI</a:t>
            </a:r>
          </a:p>
          <a:p>
            <a:endParaRPr lang="en-US" dirty="0"/>
          </a:p>
        </p:txBody>
      </p:sp>
      <p:sp>
        <p:nvSpPr>
          <p:cNvPr id="20" name="TextBox 19">
            <a:extLst>
              <a:ext uri="{FF2B5EF4-FFF2-40B4-BE49-F238E27FC236}">
                <a16:creationId xmlns:a16="http://schemas.microsoft.com/office/drawing/2014/main" id="{7BBB2588-26BB-F3A0-9E22-4D51A8CA6BEE}"/>
              </a:ext>
            </a:extLst>
          </p:cNvPr>
          <p:cNvSpPr txBox="1"/>
          <p:nvPr/>
        </p:nvSpPr>
        <p:spPr>
          <a:xfrm>
            <a:off x="6318855" y="2329918"/>
            <a:ext cx="536717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Are high-budget films always more profitable</a:t>
            </a:r>
          </a:p>
          <a:p>
            <a:pPr marL="285750" indent="-285750">
              <a:buFont typeface="Arial" panose="020B0604020202020204" pitchFamily="34" charset="0"/>
              <a:buChar char="•"/>
            </a:pPr>
            <a:endParaRPr lang="en-US" sz="1000" dirty="0">
              <a:solidFill>
                <a:schemeClr val="bg1"/>
              </a:solidFill>
            </a:endParaRPr>
          </a:p>
          <a:p>
            <a:pPr marL="285750" indent="-285750">
              <a:buFont typeface="Arial" panose="020B0604020202020204" pitchFamily="34" charset="0"/>
              <a:buChar char="•"/>
            </a:pPr>
            <a:r>
              <a:rPr lang="en-US" sz="1400" dirty="0">
                <a:solidFill>
                  <a:schemeClr val="bg1"/>
                </a:solidFill>
              </a:rPr>
              <a:t> Which budget range yields the best balance between total profit and ROI?</a:t>
            </a:r>
          </a:p>
          <a:p>
            <a:endParaRPr lang="en-US" dirty="0"/>
          </a:p>
        </p:txBody>
      </p:sp>
      <p:pic>
        <p:nvPicPr>
          <p:cNvPr id="9" name="Picture 8">
            <a:extLst>
              <a:ext uri="{FF2B5EF4-FFF2-40B4-BE49-F238E27FC236}">
                <a16:creationId xmlns:a16="http://schemas.microsoft.com/office/drawing/2014/main" id="{EFC9A5A7-3562-E610-DB4D-8605B91FA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 y="3429000"/>
            <a:ext cx="5494841" cy="3127246"/>
          </a:xfrm>
          <a:prstGeom prst="rect">
            <a:avLst/>
          </a:prstGeom>
          <a:ln>
            <a:solidFill>
              <a:schemeClr val="bg1"/>
            </a:solidFill>
          </a:ln>
        </p:spPr>
      </p:pic>
      <p:pic>
        <p:nvPicPr>
          <p:cNvPr id="11" name="Picture 10">
            <a:extLst>
              <a:ext uri="{FF2B5EF4-FFF2-40B4-BE49-F238E27FC236}">
                <a16:creationId xmlns:a16="http://schemas.microsoft.com/office/drawing/2014/main" id="{6DE40801-A888-CBA7-12CA-5C5E47179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78" y="3429000"/>
            <a:ext cx="5474209" cy="3127246"/>
          </a:xfrm>
          <a:prstGeom prst="rect">
            <a:avLst/>
          </a:prstGeom>
          <a:ln>
            <a:solidFill>
              <a:schemeClr val="bg1"/>
            </a:solidFill>
          </a:ln>
        </p:spPr>
      </p:pic>
    </p:spTree>
    <p:extLst>
      <p:ext uri="{BB962C8B-B14F-4D97-AF65-F5344CB8AC3E}">
        <p14:creationId xmlns:p14="http://schemas.microsoft.com/office/powerpoint/2010/main" val="176439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977E0-F33F-ABB9-BF12-616F071F56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F0EB14F-37F1-4301-1518-364BEBA49C56}"/>
              </a:ext>
            </a:extLst>
          </p:cNvPr>
          <p:cNvSpPr txBox="1">
            <a:spLocks/>
          </p:cNvSpPr>
          <p:nvPr/>
        </p:nvSpPr>
        <p:spPr>
          <a:xfrm>
            <a:off x="406201" y="96983"/>
            <a:ext cx="11014655" cy="631151"/>
          </a:xfrm>
          <a:prstGeom prst="rect">
            <a:avLst/>
          </a:prstGeom>
        </p:spPr>
        <p:txBody>
          <a:bodyPr>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b="1" dirty="0">
                <a:latin typeface="Aptos" panose="020B0004020202020204" pitchFamily="34" charset="0"/>
              </a:rPr>
              <a:t>FOCUS AREA 4:  </a:t>
            </a:r>
            <a:r>
              <a:rPr lang="en-US" sz="3500" b="1" dirty="0">
                <a:latin typeface="Aptos" panose="020B0004020202020204" pitchFamily="34" charset="0"/>
              </a:rPr>
              <a:t>RUNTIME &amp; CONTENT STRATEGY</a:t>
            </a:r>
            <a:endParaRPr lang="en-US" b="1" dirty="0">
              <a:latin typeface="Aptos" panose="020B0004020202020204" pitchFamily="34" charset="0"/>
            </a:endParaRPr>
          </a:p>
          <a:p>
            <a:endParaRPr lang="en-US" b="1" dirty="0">
              <a:latin typeface="Aptos" panose="020B0004020202020204" pitchFamily="34" charset="0"/>
            </a:endParaRPr>
          </a:p>
          <a:p>
            <a:endParaRPr lang="en-US" b="1" dirty="0">
              <a:latin typeface="Aptos" panose="020B0004020202020204" pitchFamily="34" charset="0"/>
            </a:endParaRPr>
          </a:p>
          <a:p>
            <a:endParaRPr lang="en-US" sz="2800" b="1" dirty="0">
              <a:latin typeface="Aptos" panose="020B0004020202020204" pitchFamily="34" charset="0"/>
            </a:endParaRPr>
          </a:p>
          <a:p>
            <a:endParaRPr lang="en-US" sz="2800" b="1" dirty="0">
              <a:latin typeface="Aptos" panose="020B0004020202020204" pitchFamily="34" charset="0"/>
            </a:endParaRPr>
          </a:p>
        </p:txBody>
      </p:sp>
      <p:cxnSp>
        <p:nvCxnSpPr>
          <p:cNvPr id="6" name="Straight Arrow Connector 5">
            <a:extLst>
              <a:ext uri="{FF2B5EF4-FFF2-40B4-BE49-F238E27FC236}">
                <a16:creationId xmlns:a16="http://schemas.microsoft.com/office/drawing/2014/main" id="{B7D08C5E-68A3-52CE-89E8-BD6F871B3E2E}"/>
              </a:ext>
            </a:extLst>
          </p:cNvPr>
          <p:cNvCxnSpPr/>
          <p:nvPr/>
        </p:nvCxnSpPr>
        <p:spPr>
          <a:xfrm>
            <a:off x="211015" y="728134"/>
            <a:ext cx="113847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A2AA91DF-72FD-4E3B-DC50-D6122BEFFBC0}"/>
              </a:ext>
            </a:extLst>
          </p:cNvPr>
          <p:cNvSpPr/>
          <p:nvPr/>
        </p:nvSpPr>
        <p:spPr>
          <a:xfrm>
            <a:off x="146303" y="1078992"/>
            <a:ext cx="5707699"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6A8941F5-7245-9C21-DF3C-6B79FD932788}"/>
              </a:ext>
            </a:extLst>
          </p:cNvPr>
          <p:cNvSpPr/>
          <p:nvPr/>
        </p:nvSpPr>
        <p:spPr>
          <a:xfrm>
            <a:off x="6172200" y="1078992"/>
            <a:ext cx="5788152" cy="560527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b="1" dirty="0">
              <a:solidFill>
                <a:srgbClr val="FFFF00"/>
              </a:solidFill>
            </a:endParaRPr>
          </a:p>
        </p:txBody>
      </p:sp>
      <p:sp>
        <p:nvSpPr>
          <p:cNvPr id="4" name="TextBox 3">
            <a:extLst>
              <a:ext uri="{FF2B5EF4-FFF2-40B4-BE49-F238E27FC236}">
                <a16:creationId xmlns:a16="http://schemas.microsoft.com/office/drawing/2014/main" id="{8CD117FA-692A-3DA2-F5DC-E9C6E07C88EA}"/>
              </a:ext>
            </a:extLst>
          </p:cNvPr>
          <p:cNvSpPr txBox="1"/>
          <p:nvPr/>
        </p:nvSpPr>
        <p:spPr>
          <a:xfrm>
            <a:off x="231648" y="1229869"/>
            <a:ext cx="2044391" cy="338554"/>
          </a:xfrm>
          <a:prstGeom prst="rect">
            <a:avLst/>
          </a:prstGeom>
          <a:noFill/>
        </p:spPr>
        <p:txBody>
          <a:bodyPr wrap="square" rtlCol="0">
            <a:spAutoFit/>
          </a:bodyPr>
          <a:lstStyle/>
          <a:p>
            <a:r>
              <a:rPr lang="en-US" sz="1600" b="1" dirty="0">
                <a:solidFill>
                  <a:srgbClr val="FFFF00"/>
                </a:solidFill>
              </a:rPr>
              <a:t>Objective A:</a:t>
            </a:r>
          </a:p>
        </p:txBody>
      </p:sp>
      <p:sp>
        <p:nvSpPr>
          <p:cNvPr id="7" name="TextBox 6">
            <a:extLst>
              <a:ext uri="{FF2B5EF4-FFF2-40B4-BE49-F238E27FC236}">
                <a16:creationId xmlns:a16="http://schemas.microsoft.com/office/drawing/2014/main" id="{C6F6B08F-9345-FE6C-4B66-C9C1E3EE8376}"/>
              </a:ext>
            </a:extLst>
          </p:cNvPr>
          <p:cNvSpPr txBox="1"/>
          <p:nvPr/>
        </p:nvSpPr>
        <p:spPr>
          <a:xfrm>
            <a:off x="406201" y="1655064"/>
            <a:ext cx="5299655" cy="738664"/>
          </a:xfrm>
          <a:prstGeom prst="rect">
            <a:avLst/>
          </a:prstGeom>
          <a:noFill/>
        </p:spPr>
        <p:txBody>
          <a:bodyPr wrap="square" rtlCol="0">
            <a:spAutoFit/>
          </a:bodyPr>
          <a:lstStyle/>
          <a:p>
            <a:r>
              <a:rPr lang="en-US" sz="1400" dirty="0">
                <a:solidFill>
                  <a:schemeClr val="bg1"/>
                </a:solidFill>
              </a:rPr>
              <a:t>To identify the optimal runtime for maximizing movie profit, assess how it varies across genres, and evaluate the performance of movies with extreme runtimes</a:t>
            </a:r>
          </a:p>
        </p:txBody>
      </p:sp>
      <p:sp>
        <p:nvSpPr>
          <p:cNvPr id="14" name="TextBox 13">
            <a:extLst>
              <a:ext uri="{FF2B5EF4-FFF2-40B4-BE49-F238E27FC236}">
                <a16:creationId xmlns:a16="http://schemas.microsoft.com/office/drawing/2014/main" id="{0859DCD7-34B6-3FF0-1482-04E3BFEBBB4A}"/>
              </a:ext>
            </a:extLst>
          </p:cNvPr>
          <p:cNvSpPr txBox="1"/>
          <p:nvPr/>
        </p:nvSpPr>
        <p:spPr>
          <a:xfrm>
            <a:off x="406201" y="2437435"/>
            <a:ext cx="529965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What is the ideal runtime range for high-profit movies</a:t>
            </a:r>
          </a:p>
          <a:p>
            <a:pPr marL="285750" indent="-285750">
              <a:buFont typeface="Arial" panose="020B0604020202020204" pitchFamily="34" charset="0"/>
              <a:buChar char="•"/>
            </a:pPr>
            <a:endParaRPr lang="en-US" sz="1000" dirty="0">
              <a:solidFill>
                <a:schemeClr val="bg1"/>
              </a:solidFill>
            </a:endParaRPr>
          </a:p>
          <a:p>
            <a:pPr marL="285750" indent="-285750">
              <a:buFont typeface="Arial" panose="020B0604020202020204" pitchFamily="34" charset="0"/>
              <a:buChar char="•"/>
            </a:pPr>
            <a:r>
              <a:rPr lang="en-US" sz="1400" dirty="0">
                <a:solidFill>
                  <a:schemeClr val="bg1"/>
                </a:solidFill>
              </a:rPr>
              <a:t>How do extremely short or long movies perform?</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4E85C30B-72FE-69F1-D354-8DBC8EB3B81F}"/>
              </a:ext>
            </a:extLst>
          </p:cNvPr>
          <p:cNvCxnSpPr/>
          <p:nvPr/>
        </p:nvCxnSpPr>
        <p:spPr>
          <a:xfrm>
            <a:off x="211015" y="1568423"/>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06FDA28-DBB0-6CE7-945F-1E4F18C3EF62}"/>
              </a:ext>
            </a:extLst>
          </p:cNvPr>
          <p:cNvSpPr txBox="1"/>
          <p:nvPr/>
        </p:nvSpPr>
        <p:spPr>
          <a:xfrm>
            <a:off x="6281928" y="1176232"/>
            <a:ext cx="1581912" cy="615553"/>
          </a:xfrm>
          <a:prstGeom prst="rect">
            <a:avLst/>
          </a:prstGeom>
          <a:noFill/>
        </p:spPr>
        <p:txBody>
          <a:bodyPr wrap="square" rtlCol="0">
            <a:spAutoFit/>
          </a:bodyPr>
          <a:lstStyle/>
          <a:p>
            <a:r>
              <a:rPr lang="en-US" sz="1600" b="1" dirty="0">
                <a:solidFill>
                  <a:srgbClr val="FFFF00"/>
                </a:solidFill>
              </a:rPr>
              <a:t>Objective B:</a:t>
            </a:r>
          </a:p>
          <a:p>
            <a:endParaRPr lang="en-US" dirty="0"/>
          </a:p>
        </p:txBody>
      </p:sp>
      <p:cxnSp>
        <p:nvCxnSpPr>
          <p:cNvPr id="18" name="Straight Arrow Connector 17">
            <a:extLst>
              <a:ext uri="{FF2B5EF4-FFF2-40B4-BE49-F238E27FC236}">
                <a16:creationId xmlns:a16="http://schemas.microsoft.com/office/drawing/2014/main" id="{E7AAC20A-98E3-A04A-361B-5FF54453050C}"/>
              </a:ext>
            </a:extLst>
          </p:cNvPr>
          <p:cNvCxnSpPr/>
          <p:nvPr/>
        </p:nvCxnSpPr>
        <p:spPr>
          <a:xfrm>
            <a:off x="6318855" y="1588462"/>
            <a:ext cx="549484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0137C4C-270B-8D94-4289-1E9E721A8A01}"/>
              </a:ext>
            </a:extLst>
          </p:cNvPr>
          <p:cNvSpPr txBox="1"/>
          <p:nvPr/>
        </p:nvSpPr>
        <p:spPr>
          <a:xfrm>
            <a:off x="6290958" y="1714603"/>
            <a:ext cx="5494841" cy="1015663"/>
          </a:xfrm>
          <a:prstGeom prst="rect">
            <a:avLst/>
          </a:prstGeom>
          <a:noFill/>
        </p:spPr>
        <p:txBody>
          <a:bodyPr wrap="square" rtlCol="0">
            <a:spAutoFit/>
          </a:bodyPr>
          <a:lstStyle/>
          <a:p>
            <a:r>
              <a:rPr lang="en-US" sz="1400" dirty="0">
                <a:solidFill>
                  <a:schemeClr val="bg1"/>
                </a:solidFill>
              </a:rPr>
              <a:t>To evaluate how movie runtime influences audience ratings and engagement by analyzing its correlation with vote averages and vote counts</a:t>
            </a:r>
          </a:p>
          <a:p>
            <a:endParaRPr lang="en-US" dirty="0"/>
          </a:p>
        </p:txBody>
      </p:sp>
      <p:sp>
        <p:nvSpPr>
          <p:cNvPr id="20" name="TextBox 19">
            <a:extLst>
              <a:ext uri="{FF2B5EF4-FFF2-40B4-BE49-F238E27FC236}">
                <a16:creationId xmlns:a16="http://schemas.microsoft.com/office/drawing/2014/main" id="{AD338CE3-591E-3319-F011-16251E7B11B4}"/>
              </a:ext>
            </a:extLst>
          </p:cNvPr>
          <p:cNvSpPr txBox="1"/>
          <p:nvPr/>
        </p:nvSpPr>
        <p:spPr>
          <a:xfrm>
            <a:off x="6354789" y="2437448"/>
            <a:ext cx="5367177" cy="123110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Is there a correlation between runtime and audience ratings?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Do longer movies get higher or lower vote averages?</a:t>
            </a:r>
          </a:p>
          <a:p>
            <a:endParaRPr lang="en-US" dirty="0"/>
          </a:p>
        </p:txBody>
      </p:sp>
      <p:pic>
        <p:nvPicPr>
          <p:cNvPr id="11" name="Picture 10">
            <a:extLst>
              <a:ext uri="{FF2B5EF4-FFF2-40B4-BE49-F238E27FC236}">
                <a16:creationId xmlns:a16="http://schemas.microsoft.com/office/drawing/2014/main" id="{F8448F12-1B9C-8533-B8E8-BF0DDFD00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1" y="3391542"/>
            <a:ext cx="5494842" cy="3173853"/>
          </a:xfrm>
          <a:prstGeom prst="rect">
            <a:avLst/>
          </a:prstGeom>
          <a:ln>
            <a:solidFill>
              <a:schemeClr val="bg1"/>
            </a:solidFill>
          </a:ln>
        </p:spPr>
      </p:pic>
      <p:pic>
        <p:nvPicPr>
          <p:cNvPr id="13" name="Picture 12">
            <a:extLst>
              <a:ext uri="{FF2B5EF4-FFF2-40B4-BE49-F238E27FC236}">
                <a16:creationId xmlns:a16="http://schemas.microsoft.com/office/drawing/2014/main" id="{83D4080F-2A2E-285B-3408-7ABEF0959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54" y="3429000"/>
            <a:ext cx="5494841" cy="3173860"/>
          </a:xfrm>
          <a:prstGeom prst="rect">
            <a:avLst/>
          </a:prstGeom>
          <a:ln>
            <a:solidFill>
              <a:schemeClr val="bg1"/>
            </a:solidFill>
          </a:ln>
        </p:spPr>
      </p:pic>
    </p:spTree>
    <p:extLst>
      <p:ext uri="{BB962C8B-B14F-4D97-AF65-F5344CB8AC3E}">
        <p14:creationId xmlns:p14="http://schemas.microsoft.com/office/powerpoint/2010/main" val="2079290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0C9320661FCB478F077E19A50F7652" ma:contentTypeVersion="17" ma:contentTypeDescription="Create a new document." ma:contentTypeScope="" ma:versionID="7e4e6166811e290efa71bd0307610fb2">
  <xsd:schema xmlns:xsd="http://www.w3.org/2001/XMLSchema" xmlns:xs="http://www.w3.org/2001/XMLSchema" xmlns:p="http://schemas.microsoft.com/office/2006/metadata/properties" xmlns:ns2="0f01b7b4-d4b6-47da-93c5-cffa90a406b9" xmlns:ns3="b18f8198-02fb-408b-a649-baf04150ea28" targetNamespace="http://schemas.microsoft.com/office/2006/metadata/properties" ma:root="true" ma:fieldsID="b02d75aaf52b99117f1e6e7b190e2384" ns2:_="" ns3:_="">
    <xsd:import namespace="0f01b7b4-d4b6-47da-93c5-cffa90a406b9"/>
    <xsd:import namespace="b18f8198-02fb-408b-a649-baf04150ea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DateTaken" minOccurs="0"/>
                <xsd:element ref="ns3:MediaServiceGenerationTime" minOccurs="0"/>
                <xsd:element ref="ns3:MediaServiceEventHashCode" minOccurs="0"/>
                <xsd:element ref="ns3:MediaServiceOCR"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1b7b4-d4b6-47da-93c5-cffa90a406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9927f78-51af-4269-a9ee-61034ef6eb35}" ma:internalName="TaxCatchAll" ma:showField="CatchAllData" ma:web="0f01b7b4-d4b6-47da-93c5-cffa90a406b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18f8198-02fb-408b-a649-baf04150ea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2645f41-64df-47aa-89c1-bfa24a5dcf1b"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18f8198-02fb-408b-a649-baf04150ea28">
      <Terms xmlns="http://schemas.microsoft.com/office/infopath/2007/PartnerControls"/>
    </lcf76f155ced4ddcb4097134ff3c332f>
    <TaxCatchAll xmlns="0f01b7b4-d4b6-47da-93c5-cffa90a406b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1AFECE-96D9-4D39-A6C9-B4A6ABF041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1b7b4-d4b6-47da-93c5-cffa90a406b9"/>
    <ds:schemaRef ds:uri="b18f8198-02fb-408b-a649-baf04150ea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546D38-47C6-48FC-BD7A-5E565A108033}">
  <ds:schemaRefs>
    <ds:schemaRef ds:uri="http://schemas.microsoft.com/office/2006/metadata/properties"/>
    <ds:schemaRef ds:uri="http://schemas.microsoft.com/office/infopath/2007/PartnerControls"/>
    <ds:schemaRef ds:uri="b18f8198-02fb-408b-a649-baf04150ea28"/>
    <ds:schemaRef ds:uri="0f01b7b4-d4b6-47da-93c5-cffa90a406b9"/>
  </ds:schemaRefs>
</ds:datastoreItem>
</file>

<file path=customXml/itemProps3.xml><?xml version="1.0" encoding="utf-8"?>
<ds:datastoreItem xmlns:ds="http://schemas.openxmlformats.org/officeDocument/2006/customXml" ds:itemID="{75E1E72E-E9DB-4CB0-97B8-EEB606A0C6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7031</TotalTime>
  <Words>3399</Words>
  <Application>Microsoft Office PowerPoint</Application>
  <PresentationFormat>Widescreen</PresentationFormat>
  <Paragraphs>326</Paragraphs>
  <Slides>23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Bookman Old Style</vt:lpstr>
      <vt:lpstr>Microsoft Tai Le</vt:lpstr>
      <vt:lpstr>Rockwell</vt:lpstr>
      <vt:lpstr>Damask</vt:lpstr>
      <vt:lpstr>Capstone Project      MOVIE DATA ANALYSIS</vt:lpstr>
      <vt:lpstr>Problem Statement</vt:lpstr>
      <vt:lpstr>       Data Description</vt:lpstr>
      <vt:lpstr>Tools and Techniques Used</vt:lpstr>
      <vt:lpstr>DATA PREPROCCESSING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Implementation of &lt;&lt;ML&gt;&gt; Model</vt:lpstr>
      <vt:lpstr>Summary</vt:lpstr>
      <vt:lpstr>Conclusion</vt:lpstr>
      <vt:lpstr>Business Implementation/Suggestion</vt:lpstr>
      <vt:lpstr>THANK YOU</vt:lpstr>
    </vt:vector>
  </TitlesOfParts>
  <Company>Ingersoll Rand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Analysis of TMDB Dataset</dc:title>
  <dc:creator>P S, Dhanush</dc:creator>
  <cp:lastModifiedBy>Abhijeet Chandra</cp:lastModifiedBy>
  <cp:revision>51</cp:revision>
  <dcterms:created xsi:type="dcterms:W3CDTF">2024-04-14T17:53:45Z</dcterms:created>
  <dcterms:modified xsi:type="dcterms:W3CDTF">2025-07-11T09:09:09Z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0x010100D80C9320661FCB478F077E19A50F7652</vt:lpwstr>
  </property>
  <property fmtid="{D5CDD505-2E9C-101B-9397-08002B2CF9AE}" pid="3" name="MediaServiceImageTags">
    <vt:lpwstr/>
  </property>
</Properties>
</file>